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1.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4" r:id="rId4"/>
  </p:sldMasterIdLst>
  <p:notesMasterIdLst>
    <p:notesMasterId r:id="rId19"/>
  </p:notesMasterIdLst>
  <p:sldIdLst>
    <p:sldId id="295" r:id="rId5"/>
    <p:sldId id="547" r:id="rId6"/>
    <p:sldId id="11089737" r:id="rId7"/>
    <p:sldId id="11089736" r:id="rId8"/>
    <p:sldId id="11090062" r:id="rId9"/>
    <p:sldId id="11090063" r:id="rId10"/>
    <p:sldId id="337" r:id="rId11"/>
    <p:sldId id="1262" r:id="rId12"/>
    <p:sldId id="11090064" r:id="rId13"/>
    <p:sldId id="11089921" r:id="rId14"/>
    <p:sldId id="11090054" r:id="rId15"/>
    <p:sldId id="11090045" r:id="rId16"/>
    <p:sldId id="263" r:id="rId17"/>
    <p:sldId id="304"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6" autoAdjust="0"/>
    <p:restoredTop sz="94660"/>
  </p:normalViewPr>
  <p:slideViewPr>
    <p:cSldViewPr snapToGrid="0">
      <p:cViewPr varScale="1">
        <p:scale>
          <a:sx n="72" d="100"/>
          <a:sy n="72" d="100"/>
        </p:scale>
        <p:origin x="50"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AD68C-0938-4632-A5EA-41E3773DB694}" type="datetimeFigureOut">
              <a:rPr lang="zh-CN" altLang="en-US" smtClean="0"/>
              <a:t>2023/10/15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AB368-897A-4D1A-A161-D058ABE8842E}" type="slidenum">
              <a:rPr lang="zh-CN" altLang="en-US" smtClean="0"/>
              <a:t>‹#›</a:t>
            </a:fld>
            <a:endParaRPr lang="zh-CN" altLang="en-US"/>
          </a:p>
        </p:txBody>
      </p:sp>
    </p:spTree>
    <p:extLst>
      <p:ext uri="{BB962C8B-B14F-4D97-AF65-F5344CB8AC3E}">
        <p14:creationId xmlns:p14="http://schemas.microsoft.com/office/powerpoint/2010/main" val="3850905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1</a:t>
            </a:fld>
            <a:endParaRPr lang="zh-CN" altLang="en-US"/>
          </a:p>
        </p:txBody>
      </p:sp>
    </p:spTree>
    <p:extLst>
      <p:ext uri="{BB962C8B-B14F-4D97-AF65-F5344CB8AC3E}">
        <p14:creationId xmlns:p14="http://schemas.microsoft.com/office/powerpoint/2010/main" val="131210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10</a:t>
            </a:fld>
            <a:endParaRPr lang="zh-CN" altLang="en-US"/>
          </a:p>
        </p:txBody>
      </p:sp>
    </p:spTree>
    <p:extLst>
      <p:ext uri="{BB962C8B-B14F-4D97-AF65-F5344CB8AC3E}">
        <p14:creationId xmlns:p14="http://schemas.microsoft.com/office/powerpoint/2010/main" val="84568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608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12</a:t>
            </a:fld>
            <a:endParaRPr lang="zh-CN" altLang="en-US"/>
          </a:p>
        </p:txBody>
      </p:sp>
    </p:spTree>
    <p:extLst>
      <p:ext uri="{BB962C8B-B14F-4D97-AF65-F5344CB8AC3E}">
        <p14:creationId xmlns:p14="http://schemas.microsoft.com/office/powerpoint/2010/main" val="372504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13</a:t>
            </a:fld>
            <a:endParaRPr lang="zh-CN" altLang="en-US"/>
          </a:p>
        </p:txBody>
      </p:sp>
    </p:spTree>
    <p:extLst>
      <p:ext uri="{BB962C8B-B14F-4D97-AF65-F5344CB8AC3E}">
        <p14:creationId xmlns:p14="http://schemas.microsoft.com/office/powerpoint/2010/main" val="3333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14</a:t>
            </a:fld>
            <a:endParaRPr lang="zh-CN" altLang="en-US"/>
          </a:p>
        </p:txBody>
      </p:sp>
    </p:spTree>
    <p:extLst>
      <p:ext uri="{BB962C8B-B14F-4D97-AF65-F5344CB8AC3E}">
        <p14:creationId xmlns:p14="http://schemas.microsoft.com/office/powerpoint/2010/main" val="30802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2</a:t>
            </a:fld>
            <a:endParaRPr lang="zh-CN" altLang="en-US"/>
          </a:p>
        </p:txBody>
      </p:sp>
    </p:spTree>
    <p:extLst>
      <p:ext uri="{BB962C8B-B14F-4D97-AF65-F5344CB8AC3E}">
        <p14:creationId xmlns:p14="http://schemas.microsoft.com/office/powerpoint/2010/main" val="217676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3</a:t>
            </a:fld>
            <a:endParaRPr lang="zh-CN" altLang="en-US"/>
          </a:p>
        </p:txBody>
      </p:sp>
    </p:spTree>
    <p:extLst>
      <p:ext uri="{BB962C8B-B14F-4D97-AF65-F5344CB8AC3E}">
        <p14:creationId xmlns:p14="http://schemas.microsoft.com/office/powerpoint/2010/main" val="2079321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4</a:t>
            </a:fld>
            <a:endParaRPr lang="zh-CN" altLang="en-US"/>
          </a:p>
        </p:txBody>
      </p:sp>
    </p:spTree>
    <p:extLst>
      <p:ext uri="{BB962C8B-B14F-4D97-AF65-F5344CB8AC3E}">
        <p14:creationId xmlns:p14="http://schemas.microsoft.com/office/powerpoint/2010/main" val="1300461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5</a:t>
            </a:fld>
            <a:endParaRPr lang="zh-CN" altLang="en-US"/>
          </a:p>
        </p:txBody>
      </p:sp>
    </p:spTree>
    <p:extLst>
      <p:ext uri="{BB962C8B-B14F-4D97-AF65-F5344CB8AC3E}">
        <p14:creationId xmlns:p14="http://schemas.microsoft.com/office/powerpoint/2010/main" val="423927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6</a:t>
            </a:fld>
            <a:endParaRPr lang="zh-CN" altLang="en-US"/>
          </a:p>
        </p:txBody>
      </p:sp>
    </p:spTree>
    <p:extLst>
      <p:ext uri="{BB962C8B-B14F-4D97-AF65-F5344CB8AC3E}">
        <p14:creationId xmlns:p14="http://schemas.microsoft.com/office/powerpoint/2010/main" val="118848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7</a:t>
            </a:fld>
            <a:endParaRPr lang="zh-CN" altLang="en-US"/>
          </a:p>
        </p:txBody>
      </p:sp>
    </p:spTree>
    <p:extLst>
      <p:ext uri="{BB962C8B-B14F-4D97-AF65-F5344CB8AC3E}">
        <p14:creationId xmlns:p14="http://schemas.microsoft.com/office/powerpoint/2010/main" val="63414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8</a:t>
            </a:fld>
            <a:endParaRPr lang="zh-CN" altLang="en-US"/>
          </a:p>
        </p:txBody>
      </p:sp>
    </p:spTree>
    <p:extLst>
      <p:ext uri="{BB962C8B-B14F-4D97-AF65-F5344CB8AC3E}">
        <p14:creationId xmlns:p14="http://schemas.microsoft.com/office/powerpoint/2010/main" val="108694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191AB368-897A-4D1A-A161-D058ABE8842E}" type="slidenum">
              <a:rPr lang="zh-CN" altLang="en-US" smtClean="0"/>
              <a:t>9</a:t>
            </a:fld>
            <a:endParaRPr lang="zh-CN" altLang="en-US"/>
          </a:p>
        </p:txBody>
      </p:sp>
    </p:spTree>
    <p:extLst>
      <p:ext uri="{BB962C8B-B14F-4D97-AF65-F5344CB8AC3E}">
        <p14:creationId xmlns:p14="http://schemas.microsoft.com/office/powerpoint/2010/main" val="60346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C90E-3557-4CD3-B9B7-49927658B9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4CF67-4C62-9D2A-A297-50321D156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043F3F-74A5-E335-2698-41DF4B3E677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830A6B42-E403-412E-41D8-585C86399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773EE3-2BCC-C0F4-0F0B-8F24995489C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51047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C633-57E3-85D1-7A8B-88372591A0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041E0-8E4C-DE0F-1CB5-704DEB522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2320E9-AA7A-9F8B-47CF-D3FA5313B0E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FF6AF91-C3DE-E537-0AD9-FE20F17BA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C56FE-B967-BCCB-BF67-F5691BCFD08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14409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148C7-B013-0591-270F-E22D58985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955EEA-22D3-C2E1-3BCB-525A85F9D0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CAF7-2F41-7C19-B91D-251B2CB6A04A}"/>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7ACFDF1-D47A-EE1C-265B-FE2B64123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209598-FBCB-4C4E-695C-88CC0D16C30A}"/>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70794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C90E-3557-4CD3-B9B7-49927658B9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4CF67-4C62-9D2A-A297-50321D156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043F3F-74A5-E335-2698-41DF4B3E677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830A6B42-E403-412E-41D8-585C86399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773EE3-2BCC-C0F4-0F0B-8F24995489C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943578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FDCFF-F5B4-17E7-797D-7E5A0FD646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886E9E-DF65-86C4-CE66-4A05D78751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6FE845-C959-A219-CA1F-8EA0EB0B2DD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EB1257D1-156C-5F48-5C69-F645E180B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73D37E-06FF-1D1A-F15B-A1E12E1B590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169722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699E9-E2B3-D38A-78AD-77A376866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67C81F-0669-78C2-F728-6E838B02F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E067F2-5B6C-0EC9-ADBF-2B48F1A559A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60C669C0-AAB4-7264-A8E5-228FF82B4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70357E-8FFC-5E06-1696-4DD2391364A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382362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C1A6-0E1A-DDE9-874D-22B397A99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E2F06-DCC0-14A7-2AC7-2A83D19BB4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803C85-C8A1-5274-8044-87B229AF4F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3F8801-D178-921A-CB71-177AA3B9AC1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52556F5-6ECE-0352-99EA-0CC0B0549D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95AFAE-9150-30DF-7AE8-83E6128661B3}"/>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529573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903A-A75A-1E9C-48FF-00D707447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01CEA-4BC8-BEA9-019D-D404F9C56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9645E3-3D45-E3F7-AAF2-EB4DE479C2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A88CA0-4CB6-6289-844F-04B011E04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93F4C3-8402-E9A1-C157-3A02A78BB8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45E4C3-E598-39DA-2B59-D6C001C1902C}"/>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84562C13-563D-C274-0837-83DE01461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700FE7-9D97-D6D9-02DC-239E7B529C46}"/>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41008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3E88F-28D6-59FA-8270-C89FEF2C45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78CF54-38BF-0C58-5830-AB03AA78419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40D3AB70-F98D-7DC7-4E61-784A01B57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59BA17-FB05-F144-0B8F-28AEBD4C1C6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872224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1FA26-0F36-250C-3597-575B7688E470}"/>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87FB3988-6943-620B-9D55-FA38B297DC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680251-2465-AA60-867B-D1AEDDA0BE0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424537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45B5A-187D-AC26-D83A-66450A7D6A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7296F6-327C-0339-53A1-0F34ADF32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8E5E8E-C129-B280-418A-6A4128C7F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D201DB-050C-1C38-412F-D394FFBCA88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3549439-709A-5CD2-9000-0C86102F44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0C0DE-C9C6-8617-54B3-9F450B228F2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19034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FDCFF-F5B4-17E7-797D-7E5A0FD646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886E9E-DF65-86C4-CE66-4A05D78751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6FE845-C959-A219-CA1F-8EA0EB0B2DD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EB1257D1-156C-5F48-5C69-F645E180B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73D37E-06FF-1D1A-F15B-A1E12E1B590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582403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D726E-BE09-622A-B6B1-D80ACA2CC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29961-EDCA-8E68-8868-846BE21C3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7A2EFE-0CF0-22C9-398F-C67CD7470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8517B-F18C-E598-651E-1B303B88B67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12C8863-64C4-E291-029C-580870DC2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968596-1B7B-EAA2-B686-81B74821447F}"/>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539332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C633-57E3-85D1-7A8B-88372591A0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041E0-8E4C-DE0F-1CB5-704DEB522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2320E9-AA7A-9F8B-47CF-D3FA5313B0E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FF6AF91-C3DE-E537-0AD9-FE20F17BA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C56FE-B967-BCCB-BF67-F5691BCFD08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653912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148C7-B013-0591-270F-E22D58985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955EEA-22D3-C2E1-3BCB-525A85F9D0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CAF7-2F41-7C19-B91D-251B2CB6A04A}"/>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7ACFDF1-D47A-EE1C-265B-FE2B64123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209598-FBCB-4C4E-695C-88CC0D16C30A}"/>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946546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3075964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96039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34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1195251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2816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60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5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699E9-E2B3-D38A-78AD-77A376866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67C81F-0669-78C2-F728-6E838B02F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E067F2-5B6C-0EC9-ADBF-2B48F1A559A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60C669C0-AAB4-7264-A8E5-228FF82B4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70357E-8FFC-5E06-1696-4DD2391364A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855102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51351885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6999685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3029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82335263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97182217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14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C1A6-0E1A-DDE9-874D-22B397A99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E2F06-DCC0-14A7-2AC7-2A83D19BB4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803C85-C8A1-5274-8044-87B229AF4F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3F8801-D178-921A-CB71-177AA3B9AC1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52556F5-6ECE-0352-99EA-0CC0B0549D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95AFAE-9150-30DF-7AE8-83E6128661B3}"/>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20554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903A-A75A-1E9C-48FF-00D707447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01CEA-4BC8-BEA9-019D-D404F9C56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9645E3-3D45-E3F7-AAF2-EB4DE479C2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A88CA0-4CB6-6289-844F-04B011E04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93F4C3-8402-E9A1-C157-3A02A78BB8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45E4C3-E598-39DA-2B59-D6C001C1902C}"/>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84562C13-563D-C274-0837-83DE01461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700FE7-9D97-D6D9-02DC-239E7B529C46}"/>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22370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3E88F-28D6-59FA-8270-C89FEF2C45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78CF54-38BF-0C58-5830-AB03AA78419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40D3AB70-F98D-7DC7-4E61-784A01B57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59BA17-FB05-F144-0B8F-28AEBD4C1C6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812441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1FA26-0F36-250C-3597-575B7688E470}"/>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87FB3988-6943-620B-9D55-FA38B297DC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680251-2465-AA60-867B-D1AEDDA0BE0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06701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45B5A-187D-AC26-D83A-66450A7D6A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7296F6-327C-0339-53A1-0F34ADF32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8E5E8E-C129-B280-418A-6A4128C7F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D201DB-050C-1C38-412F-D394FFBCA88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3549439-709A-5CD2-9000-0C86102F44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0C0DE-C9C6-8617-54B3-9F450B228F2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10176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D726E-BE09-622A-B6B1-D80ACA2CC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29961-EDCA-8E68-8868-846BE21C3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7A2EFE-0CF0-22C9-398F-C67CD7470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8517B-F18C-E598-651E-1B303B88B67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12C8863-64C4-E291-029C-580870DC2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968596-1B7B-EAA2-B686-81B74821447F}"/>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25203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3B84C-13DA-CDB7-20D1-EBCBB9A0E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6E6D63-A0FD-868D-B5CA-6CEE8AE83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98068-005C-6C27-109F-25FDAD64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91C5388-270B-2E13-B3A4-844B0B49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D96E5F-D229-F110-A8D1-A16189E6A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8925259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3B84C-13DA-CDB7-20D1-EBCBB9A0E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6E6D63-A0FD-868D-B5CA-6CEE8AE83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98068-005C-6C27-109F-25FDAD64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91C5388-270B-2E13-B3A4-844B0B49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D96E5F-D229-F110-A8D1-A16189E6A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1398776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012610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282082532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image" Target="../media/image12.svg"/><Relationship Id="rId3" Type="http://schemas.openxmlformats.org/officeDocument/2006/relationships/tags" Target="../tags/tag94.xml"/><Relationship Id="rId21" Type="http://schemas.openxmlformats.org/officeDocument/2006/relationships/image" Target="../media/image15.pn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11.png"/><Relationship Id="rId2" Type="http://schemas.openxmlformats.org/officeDocument/2006/relationships/tags" Target="../tags/tag93.xml"/><Relationship Id="rId16" Type="http://schemas.openxmlformats.org/officeDocument/2006/relationships/notesSlide" Target="../notesSlides/notesSlide10.xml"/><Relationship Id="rId20" Type="http://schemas.openxmlformats.org/officeDocument/2006/relationships/image" Target="../media/image14.sv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image" Target="../media/image18.svg"/><Relationship Id="rId5" Type="http://schemas.openxmlformats.org/officeDocument/2006/relationships/tags" Target="../tags/tag96.xml"/><Relationship Id="rId15" Type="http://schemas.openxmlformats.org/officeDocument/2006/relationships/slideLayout" Target="../slideLayouts/slideLayout7.xml"/><Relationship Id="rId23" Type="http://schemas.openxmlformats.org/officeDocument/2006/relationships/image" Target="../media/image17.png"/><Relationship Id="rId10" Type="http://schemas.openxmlformats.org/officeDocument/2006/relationships/tags" Target="../tags/tag101.xml"/><Relationship Id="rId19" Type="http://schemas.openxmlformats.org/officeDocument/2006/relationships/image" Target="../media/image13.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19.png"/><Relationship Id="rId4" Type="http://schemas.openxmlformats.org/officeDocument/2006/relationships/tags" Target="../tags/tag109.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tags" Target="../tags/tag115.xml"/><Relationship Id="rId21" Type="http://schemas.openxmlformats.org/officeDocument/2006/relationships/image" Target="../media/image29.svg"/><Relationship Id="rId7" Type="http://schemas.openxmlformats.org/officeDocument/2006/relationships/tags" Target="../tags/tag119.xml"/><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tags" Target="../tags/tag114.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notesSlide" Target="../notesSlides/notesSlide12.xml"/><Relationship Id="rId5" Type="http://schemas.openxmlformats.org/officeDocument/2006/relationships/tags" Target="../tags/tag117.xml"/><Relationship Id="rId15" Type="http://schemas.openxmlformats.org/officeDocument/2006/relationships/image" Target="../media/image23.svg"/><Relationship Id="rId23" Type="http://schemas.openxmlformats.org/officeDocument/2006/relationships/image" Target="../media/image31.svg"/><Relationship Id="rId10" Type="http://schemas.openxmlformats.org/officeDocument/2006/relationships/slideLayout" Target="../slideLayouts/slideLayout7.xml"/><Relationship Id="rId19" Type="http://schemas.openxmlformats.org/officeDocument/2006/relationships/image" Target="../media/image27.sv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22.png"/><Relationship Id="rId22"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24.xml"/><Relationship Id="rId7" Type="http://schemas.openxmlformats.org/officeDocument/2006/relationships/notesSlide" Target="../notesSlides/notesSlide13.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image" Target="../media/image36.png"/><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35.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34.png"/><Relationship Id="rId5" Type="http://schemas.openxmlformats.org/officeDocument/2006/relationships/tags" Target="../tags/tag131.xml"/><Relationship Id="rId10" Type="http://schemas.openxmlformats.org/officeDocument/2006/relationships/notesSlide" Target="../notesSlides/notesSlide14.xml"/><Relationship Id="rId4" Type="http://schemas.openxmlformats.org/officeDocument/2006/relationships/tags" Target="../tags/tag130.xml"/><Relationship Id="rId9"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2.xml"/><Relationship Id="rId5" Type="http://schemas.openxmlformats.org/officeDocument/2006/relationships/tags" Target="../tags/tag11.xml"/><Relationship Id="rId10" Type="http://schemas.openxmlformats.org/officeDocument/2006/relationships/slideLayout" Target="../slideLayouts/slideLayout7.xml"/><Relationship Id="rId4" Type="http://schemas.openxmlformats.org/officeDocument/2006/relationships/tags" Target="../tags/tag10.xml"/><Relationship Id="rId9" Type="http://schemas.openxmlformats.org/officeDocument/2006/relationships/tags" Target="../tags/tag15.xml"/></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slideLayout" Target="../slideLayouts/slideLayout7.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notesSlide" Target="../notesSlides/notesSlide3.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4.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2.png"/><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notesSlide" Target="../notesSlides/notesSlide4.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slideLayout" Target="../slideLayouts/slideLayout7.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8.xml"/><Relationship Id="rId7" Type="http://schemas.openxmlformats.org/officeDocument/2006/relationships/notesSlide" Target="../notesSlides/notesSlide5.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7.xml"/><Relationship Id="rId5" Type="http://schemas.openxmlformats.org/officeDocument/2006/relationships/tags" Target="../tags/tag60.xml"/><Relationship Id="rId4" Type="http://schemas.openxmlformats.org/officeDocument/2006/relationships/tags" Target="../tags/tag59.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6.png"/><Relationship Id="rId5" Type="http://schemas.openxmlformats.org/officeDocument/2006/relationships/tags" Target="../tags/tag65.xml"/><Relationship Id="rId10" Type="http://schemas.openxmlformats.org/officeDocument/2006/relationships/image" Target="../media/image5.png"/><Relationship Id="rId4" Type="http://schemas.openxmlformats.org/officeDocument/2006/relationships/tags" Target="../tags/tag64.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9.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8.png"/><Relationship Id="rId2" Type="http://schemas.openxmlformats.org/officeDocument/2006/relationships/tags" Target="../tags/tag69.xml"/><Relationship Id="rId16" Type="http://schemas.openxmlformats.org/officeDocument/2006/relationships/notesSlide" Target="../notesSlides/notesSlide7.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slideLayout" Target="../slideLayouts/slideLayout7.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10" Type="http://schemas.openxmlformats.org/officeDocument/2006/relationships/image" Target="../media/image10.png"/><Relationship Id="rId4" Type="http://schemas.openxmlformats.org/officeDocument/2006/relationships/tags" Target="../tags/tag85.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背景图">
            <a:extLst>
              <a:ext uri="{FF2B5EF4-FFF2-40B4-BE49-F238E27FC236}">
                <a16:creationId xmlns:a16="http://schemas.microsoft.com/office/drawing/2014/main" id="{5372FB74-59E6-C9A4-0914-B050EBA5C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221462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93C0AC-7644-F0FF-AB6B-19E0ED462145}"/>
              </a:ext>
            </a:extLst>
          </p:cNvPr>
          <p:cNvSpPr/>
          <p:nvPr/>
        </p:nvSpPr>
        <p:spPr>
          <a:xfrm>
            <a:off x="0" y="0"/>
            <a:ext cx="9005104" cy="6872288"/>
          </a:xfrm>
          <a:prstGeom prst="rect">
            <a:avLst/>
          </a:prstGeom>
          <a:gradFill>
            <a:gsLst>
              <a:gs pos="41000">
                <a:schemeClr val="bg1"/>
              </a:gs>
              <a:gs pos="91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标题">
            <a:extLst>
              <a:ext uri="{FF2B5EF4-FFF2-40B4-BE49-F238E27FC236}">
                <a16:creationId xmlns:a16="http://schemas.microsoft.com/office/drawing/2014/main" id="{08552171-DD39-831D-C510-56415AEF8510}"/>
              </a:ext>
            </a:extLst>
          </p:cNvPr>
          <p:cNvSpPr txBox="1"/>
          <p:nvPr>
            <p:custDataLst>
              <p:tags r:id="rId2"/>
            </p:custDataLst>
          </p:nvPr>
        </p:nvSpPr>
        <p:spPr>
          <a:xfrm>
            <a:off x="678841" y="1045133"/>
            <a:ext cx="7812573" cy="2829672"/>
          </a:xfrm>
          <a:prstGeom prst="rect">
            <a:avLst/>
          </a:prstGeom>
          <a:noFill/>
        </p:spPr>
        <p:txBody>
          <a:bodyPr wrap="square" lIns="0" tIns="0" rIns="0" bIns="0" rtlCol="0" anchor="b" anchorCtr="0">
            <a:normAutofit/>
          </a:bodyPr>
          <a:lstStyle/>
          <a:p>
            <a:r>
              <a:rPr lang="en-US" altLang="zh-CN" sz="6700" b="1">
                <a:latin typeface="微软雅黑" panose="020B0503020204020204" pitchFamily="34" charset="-122"/>
                <a:ea typeface="微软雅黑" panose="020B0503020204020204" pitchFamily="34" charset="-122"/>
              </a:rPr>
              <a:t>Excel Domain Specific Language</a:t>
            </a:r>
            <a:endParaRPr lang="zh-CN" altLang="en-US" sz="6700" b="1" dirty="0">
              <a:latin typeface="微软雅黑" panose="020B0503020204020204" pitchFamily="34" charset="-122"/>
              <a:ea typeface="微软雅黑" panose="020B0503020204020204" pitchFamily="34" charset="-122"/>
            </a:endParaRPr>
          </a:p>
        </p:txBody>
      </p:sp>
      <p:sp>
        <p:nvSpPr>
          <p:cNvPr id="28" name="副标题-翻译">
            <a:extLst>
              <a:ext uri="{FF2B5EF4-FFF2-40B4-BE49-F238E27FC236}">
                <a16:creationId xmlns:a16="http://schemas.microsoft.com/office/drawing/2014/main" id="{9EEFE713-070B-CF80-77D1-B8CE20B4728B}"/>
              </a:ext>
            </a:extLst>
          </p:cNvPr>
          <p:cNvSpPr txBox="1"/>
          <p:nvPr>
            <p:custDataLst>
              <p:tags r:id="rId3"/>
            </p:custDataLst>
          </p:nvPr>
        </p:nvSpPr>
        <p:spPr>
          <a:xfrm>
            <a:off x="678841" y="4039591"/>
            <a:ext cx="6624635" cy="1303070"/>
          </a:xfrm>
          <a:prstGeom prst="rect">
            <a:avLst/>
          </a:prstGeom>
          <a:noFill/>
        </p:spPr>
        <p:txBody>
          <a:bodyPr wrap="square" lIns="0" tIns="0" rIns="0" bIns="0" rtlCol="0">
            <a:normAutofit/>
          </a:bodyPr>
          <a:lstStyle/>
          <a:p>
            <a:endParaRPr lang="zh-CN" altLang="en-US" dirty="0">
              <a:solidFill>
                <a:schemeClr val="accent1">
                  <a:alpha val="70000"/>
                </a:schemeClr>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6A529B8D-8DCE-DA39-8BF2-FD87B8E8EEAB}"/>
              </a:ext>
            </a:extLst>
          </p:cNvPr>
          <p:cNvGrpSpPr/>
          <p:nvPr/>
        </p:nvGrpSpPr>
        <p:grpSpPr>
          <a:xfrm rot="16200000">
            <a:off x="1351349" y="5354634"/>
            <a:ext cx="253673" cy="1598686"/>
            <a:chOff x="11650379" y="272776"/>
            <a:chExt cx="253673" cy="1598686"/>
          </a:xfrm>
        </p:grpSpPr>
        <p:grpSp>
          <p:nvGrpSpPr>
            <p:cNvPr id="30" name="组合 29">
              <a:extLst>
                <a:ext uri="{FF2B5EF4-FFF2-40B4-BE49-F238E27FC236}">
                  <a16:creationId xmlns:a16="http://schemas.microsoft.com/office/drawing/2014/main" id="{FEF74FDD-EB07-5236-923E-C9BBBAA187E6}"/>
                </a:ext>
              </a:extLst>
            </p:cNvPr>
            <p:cNvGrpSpPr/>
            <p:nvPr/>
          </p:nvGrpSpPr>
          <p:grpSpPr>
            <a:xfrm>
              <a:off x="11650379" y="272776"/>
              <a:ext cx="253673" cy="422549"/>
              <a:chOff x="11650379" y="272776"/>
              <a:chExt cx="253673" cy="422549"/>
            </a:xfrm>
          </p:grpSpPr>
          <p:sp>
            <p:nvSpPr>
              <p:cNvPr id="1024" name="椭圆 1023">
                <a:extLst>
                  <a:ext uri="{FF2B5EF4-FFF2-40B4-BE49-F238E27FC236}">
                    <a16:creationId xmlns:a16="http://schemas.microsoft.com/office/drawing/2014/main" id="{1E26E463-3831-5901-39EA-5C35C0E6D50F}"/>
                  </a:ext>
                </a:extLst>
              </p:cNvPr>
              <p:cNvSpPr/>
              <p:nvPr/>
            </p:nvSpPr>
            <p:spPr>
              <a:xfrm>
                <a:off x="11650379" y="272776"/>
                <a:ext cx="246529" cy="2465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5" name="椭圆 1024">
                <a:extLst>
                  <a:ext uri="{FF2B5EF4-FFF2-40B4-BE49-F238E27FC236}">
                    <a16:creationId xmlns:a16="http://schemas.microsoft.com/office/drawing/2014/main" id="{FC0B08B6-1A20-4597-9EBA-69522C980CBC}"/>
                  </a:ext>
                </a:extLst>
              </p:cNvPr>
              <p:cNvSpPr/>
              <p:nvPr/>
            </p:nvSpPr>
            <p:spPr>
              <a:xfrm>
                <a:off x="11657523" y="448796"/>
                <a:ext cx="246529" cy="2465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A4A6B482-638B-C752-6D70-1E7B7939EAF9}"/>
                </a:ext>
              </a:extLst>
            </p:cNvPr>
            <p:cNvCxnSpPr>
              <a:cxnSpLocks/>
            </p:cNvCxnSpPr>
            <p:nvPr/>
          </p:nvCxnSpPr>
          <p:spPr>
            <a:xfrm flipH="1">
              <a:off x="11752966" y="1004231"/>
              <a:ext cx="4840" cy="86723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27" name="组合 1026">
            <a:extLst>
              <a:ext uri="{FF2B5EF4-FFF2-40B4-BE49-F238E27FC236}">
                <a16:creationId xmlns:a16="http://schemas.microsoft.com/office/drawing/2014/main" id="{3D197D8E-3CD3-A8D5-F216-0ABF03B294A9}"/>
              </a:ext>
            </a:extLst>
          </p:cNvPr>
          <p:cNvGrpSpPr/>
          <p:nvPr/>
        </p:nvGrpSpPr>
        <p:grpSpPr>
          <a:xfrm>
            <a:off x="437683" y="461528"/>
            <a:ext cx="213997" cy="502990"/>
            <a:chOff x="11544718" y="249019"/>
            <a:chExt cx="268663" cy="631478"/>
          </a:xfrm>
          <a:solidFill>
            <a:schemeClr val="accent1"/>
          </a:solidFill>
        </p:grpSpPr>
        <p:sp>
          <p:nvSpPr>
            <p:cNvPr id="1028" name="椭圆 1027">
              <a:extLst>
                <a:ext uri="{FF2B5EF4-FFF2-40B4-BE49-F238E27FC236}">
                  <a16:creationId xmlns:a16="http://schemas.microsoft.com/office/drawing/2014/main" id="{2E582EC0-76E6-BBEB-90DF-2238EE41EE5A}"/>
                </a:ext>
              </a:extLst>
            </p:cNvPr>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椭圆 1028">
              <a:extLst>
                <a:ext uri="{FF2B5EF4-FFF2-40B4-BE49-F238E27FC236}">
                  <a16:creationId xmlns:a16="http://schemas.microsoft.com/office/drawing/2014/main" id="{23A0DB22-1954-B0B7-C790-1BD6A097AF5B}"/>
                </a:ext>
              </a:extLst>
            </p:cNvPr>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椭圆 1029">
              <a:extLst>
                <a:ext uri="{FF2B5EF4-FFF2-40B4-BE49-F238E27FC236}">
                  <a16:creationId xmlns:a16="http://schemas.microsoft.com/office/drawing/2014/main" id="{E88C4EAA-4BC3-C7D7-A048-C916D08E7154}"/>
                </a:ext>
              </a:extLst>
            </p:cNvPr>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3112ECF3-E84D-ECFF-4497-BE534F8BB41F}"/>
                </a:ext>
              </a:extLst>
            </p:cNvPr>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椭圆 1031">
              <a:extLst>
                <a:ext uri="{FF2B5EF4-FFF2-40B4-BE49-F238E27FC236}">
                  <a16:creationId xmlns:a16="http://schemas.microsoft.com/office/drawing/2014/main" id="{EF69C647-D52C-CD68-63F5-48E7D1E10311}"/>
                </a:ext>
              </a:extLst>
            </p:cNvPr>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3" name="椭圆 1032">
              <a:extLst>
                <a:ext uri="{FF2B5EF4-FFF2-40B4-BE49-F238E27FC236}">
                  <a16:creationId xmlns:a16="http://schemas.microsoft.com/office/drawing/2014/main" id="{750E1F8B-A2B4-EAF5-277F-1F7E31099055}"/>
                </a:ext>
              </a:extLst>
            </p:cNvPr>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椭圆 1033">
              <a:extLst>
                <a:ext uri="{FF2B5EF4-FFF2-40B4-BE49-F238E27FC236}">
                  <a16:creationId xmlns:a16="http://schemas.microsoft.com/office/drawing/2014/main" id="{8D474B52-EFB8-C443-99DA-0B9D48947647}"/>
                </a:ext>
              </a:extLst>
            </p:cNvPr>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椭圆 1034">
              <a:extLst>
                <a:ext uri="{FF2B5EF4-FFF2-40B4-BE49-F238E27FC236}">
                  <a16:creationId xmlns:a16="http://schemas.microsoft.com/office/drawing/2014/main" id="{8EECAB5C-EF26-B6C3-95CA-46EB7983FF02}"/>
                </a:ext>
              </a:extLst>
            </p:cNvPr>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汇报人">
            <a:extLst>
              <a:ext uri="{FF2B5EF4-FFF2-40B4-BE49-F238E27FC236}">
                <a16:creationId xmlns:a16="http://schemas.microsoft.com/office/drawing/2014/main" id="{918CD1C2-3A8F-194A-D1E1-BD0F7522A38B}"/>
              </a:ext>
            </a:extLst>
          </p:cNvPr>
          <p:cNvSpPr txBox="1"/>
          <p:nvPr>
            <p:custDataLst>
              <p:tags r:id="rId4"/>
            </p:custDataLst>
          </p:nvPr>
        </p:nvSpPr>
        <p:spPr>
          <a:xfrm>
            <a:off x="8006862" y="5538510"/>
            <a:ext cx="3890072" cy="387985"/>
          </a:xfrm>
          <a:prstGeom prst="rect">
            <a:avLst/>
          </a:prstGeom>
          <a:noFill/>
        </p:spPr>
        <p:txBody>
          <a:bodyPr wrap="square" lIns="0" tIns="0" rIns="0" bIns="0" rtlCol="0" anchor="ctr">
            <a:normAutofit/>
          </a:bodyPr>
          <a:lstStyle/>
          <a:p>
            <a:pPr algn="r"/>
            <a:r>
              <a:rPr lang="en-US" altLang="zh-CN" sz="1600" b="1">
                <a:solidFill>
                  <a:schemeClr val="tx2"/>
                </a:solidFill>
                <a:latin typeface="微软雅黑" panose="020B0503020204020204" pitchFamily="34" charset="-122"/>
                <a:ea typeface="微软雅黑" panose="020B0503020204020204" pitchFamily="34" charset="-122"/>
              </a:rPr>
              <a:t>FROM</a:t>
            </a:r>
            <a:r>
              <a:rPr lang="zh-CN" altLang="en-US" sz="1600" b="1">
                <a:solidFill>
                  <a:schemeClr val="tx2"/>
                </a:solidFill>
                <a:latin typeface="微软雅黑" panose="020B0503020204020204" pitchFamily="34" charset="-122"/>
                <a:ea typeface="微软雅黑" panose="020B0503020204020204" pitchFamily="34" charset="-122"/>
              </a:rPr>
              <a:t>：尤小优</a:t>
            </a:r>
            <a:r>
              <a:rPr lang="en-US" altLang="zh-CN" sz="1600" b="1">
                <a:solidFill>
                  <a:schemeClr val="tx2"/>
                </a:solidFill>
                <a:latin typeface="微软雅黑" panose="020B0503020204020204" pitchFamily="34" charset="-122"/>
                <a:ea typeface="微软雅黑" panose="020B0503020204020204" pitchFamily="34" charset="-122"/>
              </a:rPr>
              <a:t>2291</a:t>
            </a:r>
            <a:endParaRPr lang="en-US" altLang="id-ID" sz="1600" b="1" dirty="0">
              <a:solidFill>
                <a:schemeClr val="tx2"/>
              </a:solidFill>
              <a:uFillTx/>
              <a:latin typeface="微软雅黑" panose="020B0503020204020204" pitchFamily="34" charset="-122"/>
              <a:ea typeface="微软雅黑" panose="020B0503020204020204" pitchFamily="34" charset="-122"/>
            </a:endParaRPr>
          </a:p>
        </p:txBody>
      </p:sp>
      <p:sp>
        <p:nvSpPr>
          <p:cNvPr id="3" name="日期">
            <a:extLst>
              <a:ext uri="{FF2B5EF4-FFF2-40B4-BE49-F238E27FC236}">
                <a16:creationId xmlns:a16="http://schemas.microsoft.com/office/drawing/2014/main" id="{B67A623D-A2A6-1918-3BED-945D48F4D627}"/>
              </a:ext>
            </a:extLst>
          </p:cNvPr>
          <p:cNvSpPr txBox="1"/>
          <p:nvPr>
            <p:custDataLst>
              <p:tags r:id="rId5"/>
            </p:custDataLst>
          </p:nvPr>
        </p:nvSpPr>
        <p:spPr>
          <a:xfrm>
            <a:off x="8006862" y="5882034"/>
            <a:ext cx="3890072" cy="398780"/>
          </a:xfrm>
          <a:prstGeom prst="rect">
            <a:avLst/>
          </a:prstGeom>
          <a:noFill/>
        </p:spPr>
        <p:txBody>
          <a:bodyPr wrap="square" lIns="0" tIns="0" rIns="0" bIns="0" rtlCol="0" anchor="ctr">
            <a:normAutofit/>
          </a:bodyPr>
          <a:lstStyle/>
          <a:p>
            <a:pPr algn="r"/>
            <a:r>
              <a:rPr lang="en-US" altLang="zh-CN" sz="160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rPr>
              <a:t>2023/10/15</a:t>
            </a:r>
            <a:endParaRPr lang="en-US" altLang="zh-CN" sz="1600" spc="300" dirty="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endParaRPr>
          </a:p>
        </p:txBody>
      </p:sp>
      <p:grpSp>
        <p:nvGrpSpPr>
          <p:cNvPr id="14" name="组合 13">
            <a:extLst>
              <a:ext uri="{FF2B5EF4-FFF2-40B4-BE49-F238E27FC236}">
                <a16:creationId xmlns:a16="http://schemas.microsoft.com/office/drawing/2014/main" id="{21C426AB-093B-7A29-0F40-C9AEF9ED8CD0}"/>
              </a:ext>
            </a:extLst>
          </p:cNvPr>
          <p:cNvGrpSpPr/>
          <p:nvPr/>
        </p:nvGrpSpPr>
        <p:grpSpPr>
          <a:xfrm>
            <a:off x="10827194" y="273494"/>
            <a:ext cx="1069740" cy="874586"/>
            <a:chOff x="10827194" y="273494"/>
            <a:chExt cx="1069740" cy="874586"/>
          </a:xfrm>
        </p:grpSpPr>
        <p:cxnSp>
          <p:nvCxnSpPr>
            <p:cNvPr id="7" name="直接连接符 6">
              <a:extLst>
                <a:ext uri="{FF2B5EF4-FFF2-40B4-BE49-F238E27FC236}">
                  <a16:creationId xmlns:a16="http://schemas.microsoft.com/office/drawing/2014/main" id="{CF7E3A14-F7B6-0E54-228D-B34C084DCB28}"/>
                </a:ext>
              </a:extLst>
            </p:cNvPr>
            <p:cNvCxnSpPr>
              <a:cxnSpLocks/>
            </p:cNvCxnSpPr>
            <p:nvPr/>
          </p:nvCxnSpPr>
          <p:spPr>
            <a:xfrm flipV="1">
              <a:off x="11896934" y="273494"/>
              <a:ext cx="0" cy="8745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26C7AFC-4AC5-67C7-1F18-0E488918AFDE}"/>
                </a:ext>
              </a:extLst>
            </p:cNvPr>
            <p:cNvCxnSpPr>
              <a:cxnSpLocks/>
            </p:cNvCxnSpPr>
            <p:nvPr/>
          </p:nvCxnSpPr>
          <p:spPr>
            <a:xfrm>
              <a:off x="10827194" y="273494"/>
              <a:ext cx="10697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1794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4">
            <a:extLst>
              <a:ext uri="{FF2B5EF4-FFF2-40B4-BE49-F238E27FC236}">
                <a16:creationId xmlns:a16="http://schemas.microsoft.com/office/drawing/2014/main" id="{CF3AF877-1EE5-0B0A-139E-5240DCE8CA4F}"/>
              </a:ext>
            </a:extLst>
          </p:cNvPr>
          <p:cNvSpPr/>
          <p:nvPr/>
        </p:nvSpPr>
        <p:spPr>
          <a:xfrm>
            <a:off x="696086"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10" name="直接连接符 9">
            <a:extLst>
              <a:ext uri="{FF2B5EF4-FFF2-40B4-BE49-F238E27FC236}">
                <a16:creationId xmlns:a16="http://schemas.microsoft.com/office/drawing/2014/main" id="{6F0289A9-1720-0287-D0E5-B8A2D6F7C7E4}"/>
              </a:ext>
            </a:extLst>
          </p:cNvPr>
          <p:cNvCxnSpPr>
            <a:cxnSpLocks/>
          </p:cNvCxnSpPr>
          <p:nvPr/>
        </p:nvCxnSpPr>
        <p:spPr>
          <a:xfrm>
            <a:off x="696086"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4">
            <a:extLst>
              <a:ext uri="{FF2B5EF4-FFF2-40B4-BE49-F238E27FC236}">
                <a16:creationId xmlns:a16="http://schemas.microsoft.com/office/drawing/2014/main" id="{F150FAC9-58DF-BC92-3C9E-20B51A4956C2}"/>
              </a:ext>
            </a:extLst>
          </p:cNvPr>
          <p:cNvSpPr/>
          <p:nvPr/>
        </p:nvSpPr>
        <p:spPr>
          <a:xfrm>
            <a:off x="6253215"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6" name="直接连接符 5">
            <a:extLst>
              <a:ext uri="{FF2B5EF4-FFF2-40B4-BE49-F238E27FC236}">
                <a16:creationId xmlns:a16="http://schemas.microsoft.com/office/drawing/2014/main" id="{F8CA2DF2-EBEA-4C0D-001E-811E649784BB}"/>
              </a:ext>
            </a:extLst>
          </p:cNvPr>
          <p:cNvCxnSpPr>
            <a:cxnSpLocks/>
          </p:cNvCxnSpPr>
          <p:nvPr/>
        </p:nvCxnSpPr>
        <p:spPr>
          <a:xfrm>
            <a:off x="6253215"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4">
            <a:extLst>
              <a:ext uri="{FF2B5EF4-FFF2-40B4-BE49-F238E27FC236}">
                <a16:creationId xmlns:a16="http://schemas.microsoft.com/office/drawing/2014/main" id="{0F950715-6905-77E0-EEC4-EBA26CA00EC2}"/>
              </a:ext>
            </a:extLst>
          </p:cNvPr>
          <p:cNvSpPr/>
          <p:nvPr/>
        </p:nvSpPr>
        <p:spPr>
          <a:xfrm>
            <a:off x="3469314"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8" name="直接连接符 7">
            <a:extLst>
              <a:ext uri="{FF2B5EF4-FFF2-40B4-BE49-F238E27FC236}">
                <a16:creationId xmlns:a16="http://schemas.microsoft.com/office/drawing/2014/main" id="{5EA46FFD-8225-1FE5-20DD-893E3EA557AF}"/>
              </a:ext>
            </a:extLst>
          </p:cNvPr>
          <p:cNvCxnSpPr>
            <a:cxnSpLocks/>
          </p:cNvCxnSpPr>
          <p:nvPr/>
        </p:nvCxnSpPr>
        <p:spPr>
          <a:xfrm>
            <a:off x="3469314"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六边形 57"/>
          <p:cNvSpPr/>
          <p:nvPr/>
        </p:nvSpPr>
        <p:spPr>
          <a:xfrm>
            <a:off x="816227"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accent1"/>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0" name="子标题1"/>
          <p:cNvSpPr txBox="1"/>
          <p:nvPr>
            <p:custDataLst>
              <p:tags r:id="rId2"/>
            </p:custDataLst>
          </p:nvPr>
        </p:nvSpPr>
        <p:spPr>
          <a:xfrm>
            <a:off x="768683" y="3053967"/>
            <a:ext cx="2377392" cy="398780"/>
          </a:xfrm>
          <a:prstGeom prst="rect">
            <a:avLst/>
          </a:prstGeom>
          <a:noFill/>
        </p:spPr>
        <p:txBody>
          <a:bodyPr wrap="square" rtlCol="0">
            <a:normAutofit fontScale="92500" lnSpcReduction="10000"/>
          </a:bodyPr>
          <a:lstStyle/>
          <a:p>
            <a:pPr algn="ctr"/>
            <a:r>
              <a:rPr lang="en-US" altLang="zh-CN" sz="1200" b="1" dirty="0">
                <a:solidFill>
                  <a:schemeClr val="tx2"/>
                </a:solidFill>
                <a:latin typeface="微软雅黑" panose="020B0503020204020204" charset="-122"/>
                <a:ea typeface="微软雅黑" panose="020B0503020204020204" charset="-122"/>
              </a:rPr>
              <a:t>Analyzing Excel data without a title or column.</a:t>
            </a:r>
            <a:endParaRPr lang="zh-CN" altLang="en-US" sz="1200" b="1" dirty="0">
              <a:solidFill>
                <a:schemeClr val="tx2"/>
              </a:solidFill>
              <a:latin typeface="微软雅黑" panose="020B0503020204020204" charset="-122"/>
              <a:ea typeface="微软雅黑" panose="020B0503020204020204" charset="-122"/>
            </a:endParaRPr>
          </a:p>
        </p:txBody>
      </p:sp>
      <p:sp>
        <p:nvSpPr>
          <p:cNvPr id="31" name="子内容1"/>
          <p:cNvSpPr txBox="1"/>
          <p:nvPr>
            <p:custDataLst>
              <p:tags r:id="rId3"/>
            </p:custDataLst>
          </p:nvPr>
        </p:nvSpPr>
        <p:spPr>
          <a:xfrm>
            <a:off x="816227" y="4379278"/>
            <a:ext cx="2266348" cy="2002363"/>
          </a:xfrm>
          <a:prstGeom prst="rect">
            <a:avLst/>
          </a:prstGeom>
          <a:noFill/>
        </p:spPr>
        <p:txBody>
          <a:bodyPr wrap="square" rtlCol="0">
            <a:normAutofit/>
          </a:bodyPr>
          <a:lstStyle/>
          <a:p>
            <a:pPr marL="285750" algn="just">
              <a:lnSpc>
                <a:spcPct val="150000"/>
              </a:lnSpc>
              <a:spcBef>
                <a:spcPts val="150"/>
              </a:spcBef>
              <a:spcAft>
                <a:spcPts val="150"/>
              </a:spcAft>
              <a:buFont typeface="Arial" panose="020B0604020202020204" pitchFamily="34" charset="0"/>
              <a:buChar char="•"/>
            </a:pPr>
            <a:r>
              <a:rPr lang="en-US" altLang="zh-CN" sz="925">
                <a:solidFill>
                  <a:schemeClr val="bg2"/>
                </a:solidFill>
                <a:latin typeface="微软雅黑" panose="020B0503020204020204" charset="-122"/>
                <a:ea typeface="微软雅黑" panose="020B0503020204020204" charset="-122"/>
              </a:rPr>
              <a:t>The Excel Domain Specific Language (ESL) aims to provide a simple and easy-to-use language for parsing data in Excel files. For certain irregular Excel files, such as those without titles or columns, ESL offers an efficient method to parse them.</a:t>
            </a:r>
            <a:endParaRPr lang="zh-CN" altLang="en-US" sz="925" dirty="0">
              <a:solidFill>
                <a:schemeClr val="bg2"/>
              </a:solidFill>
              <a:latin typeface="微软雅黑" panose="020B0503020204020204" charset="-122"/>
              <a:ea typeface="微软雅黑" panose="020B0503020204020204" charset="-122"/>
            </a:endParaRPr>
          </a:p>
        </p:txBody>
      </p:sp>
      <p:sp>
        <p:nvSpPr>
          <p:cNvPr id="94" name="六边形 57"/>
          <p:cNvSpPr/>
          <p:nvPr/>
        </p:nvSpPr>
        <p:spPr>
          <a:xfrm>
            <a:off x="359480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tx2"/>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5" name="子标题2"/>
          <p:cNvSpPr txBox="1"/>
          <p:nvPr>
            <p:custDataLst>
              <p:tags r:id="rId4"/>
            </p:custDataLst>
          </p:nvPr>
        </p:nvSpPr>
        <p:spPr>
          <a:xfrm>
            <a:off x="3594808" y="3053967"/>
            <a:ext cx="2282300" cy="398780"/>
          </a:xfrm>
          <a:prstGeom prst="rect">
            <a:avLst/>
          </a:prstGeom>
          <a:noFill/>
        </p:spPr>
        <p:txBody>
          <a:bodyPr wrap="square" rtlCol="0">
            <a:normAutofit fontScale="92500" lnSpcReduction="10000"/>
          </a:bodyPr>
          <a:lstStyle/>
          <a:p>
            <a:pPr algn="ctr"/>
            <a:r>
              <a:rPr lang="en-US" altLang="zh-CN" sz="1200" b="1">
                <a:solidFill>
                  <a:schemeClr val="accent1"/>
                </a:solidFill>
                <a:latin typeface="微软雅黑" panose="020B0503020204020204" charset="-122"/>
                <a:ea typeface="微软雅黑" panose="020B0503020204020204" charset="-122"/>
              </a:rPr>
              <a:t>Optimize Excel parsing efficiency.</a:t>
            </a:r>
            <a:endParaRPr lang="zh-CN" altLang="en-US" sz="1200" b="1" dirty="0">
              <a:solidFill>
                <a:schemeClr val="accent1"/>
              </a:solidFill>
              <a:latin typeface="微软雅黑" panose="020B0503020204020204" charset="-122"/>
              <a:ea typeface="微软雅黑" panose="020B0503020204020204" charset="-122"/>
            </a:endParaRPr>
          </a:p>
        </p:txBody>
      </p:sp>
      <p:sp>
        <p:nvSpPr>
          <p:cNvPr id="96" name="子内容2"/>
          <p:cNvSpPr txBox="1"/>
          <p:nvPr>
            <p:custDataLst>
              <p:tags r:id="rId5"/>
            </p:custDataLst>
          </p:nvPr>
        </p:nvSpPr>
        <p:spPr>
          <a:xfrm>
            <a:off x="3625000" y="4379278"/>
            <a:ext cx="2241476" cy="2002363"/>
          </a:xfrm>
          <a:prstGeom prst="rect">
            <a:avLst/>
          </a:prstGeom>
          <a:noFill/>
        </p:spPr>
        <p:txBody>
          <a:bodyPr wrap="square" rtlCol="0">
            <a:normAutofit fontScale="85000" lnSpcReduction="10000"/>
          </a:bodyPr>
          <a:lstStyle/>
          <a:p>
            <a:pPr marL="285750" algn="just">
              <a:lnSpc>
                <a:spcPct val="150000"/>
              </a:lnSpc>
              <a:spcBef>
                <a:spcPts val="150"/>
              </a:spcBef>
              <a:spcAft>
                <a:spcPts val="150"/>
              </a:spcAft>
              <a:buFont typeface="Arial" panose="020B0604020202020204" pitchFamily="34" charset="0"/>
              <a:buChar char="•"/>
            </a:pPr>
            <a:r>
              <a:rPr lang="en-US" altLang="zh-CN" sz="925">
                <a:solidFill>
                  <a:schemeClr val="bg2"/>
                </a:solidFill>
                <a:latin typeface="微软雅黑" panose="020B0503020204020204" charset="-122"/>
                <a:ea typeface="微软雅黑" panose="020B0503020204020204" charset="-122"/>
              </a:rPr>
              <a:t>In addition to parsing irregular Excel data, ESL can also optimize the efficiency of Excel parsing. By using ESL, we can decompose Excel files into smaller parts and process them individually. This can reduce memory consumption and the demand for computational resources, thereby improving parsing efficiency.</a:t>
            </a:r>
            <a:endParaRPr lang="zh-CN" altLang="en-US" sz="925" dirty="0">
              <a:solidFill>
                <a:schemeClr val="bg2"/>
              </a:solidFill>
              <a:latin typeface="微软雅黑" panose="020B0503020204020204" charset="-122"/>
              <a:ea typeface="微软雅黑" panose="020B0503020204020204" charset="-122"/>
            </a:endParaRPr>
          </a:p>
        </p:txBody>
      </p:sp>
      <p:sp>
        <p:nvSpPr>
          <p:cNvPr id="106" name="六边形 57"/>
          <p:cNvSpPr/>
          <p:nvPr/>
        </p:nvSpPr>
        <p:spPr>
          <a:xfrm>
            <a:off x="637336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accent1"/>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02" name="子标题3"/>
          <p:cNvSpPr txBox="1"/>
          <p:nvPr>
            <p:custDataLst>
              <p:tags r:id="rId6"/>
            </p:custDataLst>
          </p:nvPr>
        </p:nvSpPr>
        <p:spPr>
          <a:xfrm>
            <a:off x="6325818" y="3053967"/>
            <a:ext cx="2377400" cy="398780"/>
          </a:xfrm>
          <a:prstGeom prst="rect">
            <a:avLst/>
          </a:prstGeom>
          <a:noFill/>
        </p:spPr>
        <p:txBody>
          <a:bodyPr wrap="square" rtlCol="0">
            <a:normAutofit fontScale="92500" lnSpcReduction="10000"/>
          </a:bodyPr>
          <a:lstStyle/>
          <a:p>
            <a:pPr algn="ctr"/>
            <a:r>
              <a:rPr lang="en-US" altLang="zh-CN" sz="1200" b="1">
                <a:solidFill>
                  <a:schemeClr val="tx2"/>
                </a:solidFill>
                <a:latin typeface="微软雅黑" panose="020B0503020204020204" charset="-122"/>
                <a:ea typeface="微软雅黑" panose="020B0503020204020204" charset="-122"/>
              </a:rPr>
              <a:t>Analyze abnormal Excel data without titles or columns.</a:t>
            </a:r>
            <a:endParaRPr lang="zh-CN" altLang="en-US" sz="1200" b="1" dirty="0">
              <a:solidFill>
                <a:schemeClr val="tx2"/>
              </a:solidFill>
              <a:latin typeface="微软雅黑" panose="020B0503020204020204" charset="-122"/>
              <a:ea typeface="微软雅黑" panose="020B0503020204020204" charset="-122"/>
            </a:endParaRPr>
          </a:p>
        </p:txBody>
      </p:sp>
      <p:sp>
        <p:nvSpPr>
          <p:cNvPr id="103" name="子内容3"/>
          <p:cNvSpPr txBox="1"/>
          <p:nvPr>
            <p:custDataLst>
              <p:tags r:id="rId7"/>
            </p:custDataLst>
          </p:nvPr>
        </p:nvSpPr>
        <p:spPr>
          <a:xfrm>
            <a:off x="6389318" y="4379278"/>
            <a:ext cx="2250400" cy="2002363"/>
          </a:xfrm>
          <a:prstGeom prst="rect">
            <a:avLst/>
          </a:prstGeom>
          <a:noFill/>
        </p:spPr>
        <p:txBody>
          <a:bodyPr wrap="square" rtlCol="0">
            <a:normAutofit fontScale="92500"/>
          </a:bodyPr>
          <a:lstStyle/>
          <a:p>
            <a:pPr marL="285750" algn="just">
              <a:lnSpc>
                <a:spcPct val="150000"/>
              </a:lnSpc>
              <a:spcBef>
                <a:spcPts val="150"/>
              </a:spcBef>
              <a:spcAft>
                <a:spcPts val="150"/>
              </a:spcAft>
              <a:buFont typeface="Arial" panose="020B0604020202020204" pitchFamily="34" charset="0"/>
              <a:buChar char="•"/>
            </a:pPr>
            <a:r>
              <a:rPr lang="en-US" altLang="zh-CN" sz="925">
                <a:solidFill>
                  <a:schemeClr val="bg2"/>
                </a:solidFill>
                <a:latin typeface="微软雅黑" panose="020B0503020204020204" charset="-122"/>
                <a:ea typeface="微软雅黑" panose="020B0503020204020204" charset="-122"/>
              </a:rPr>
              <a:t>When processing Excel data, we often need to parse irregular tables, such as data without header rows or columns. These data may be confusing as they may not follow the usual Excel formatting. However, with Excel Domain Specific Language, we can easily parse these data.</a:t>
            </a:r>
            <a:endParaRPr lang="zh-CN" altLang="en-US" sz="925" dirty="0">
              <a:solidFill>
                <a:schemeClr val="bg2"/>
              </a:solidFill>
              <a:latin typeface="微软雅黑" panose="020B0503020204020204" charset="-122"/>
              <a:ea typeface="微软雅黑" panose="020B0503020204020204" charset="-122"/>
            </a:endParaRPr>
          </a:p>
        </p:txBody>
      </p:sp>
      <p:sp>
        <p:nvSpPr>
          <p:cNvPr id="108" name="rectangle4"/>
          <p:cNvSpPr/>
          <p:nvPr/>
        </p:nvSpPr>
        <p:spPr>
          <a:xfrm>
            <a:off x="9151935"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109" name="直接连接符 108"/>
          <p:cNvCxnSpPr>
            <a:cxnSpLocks/>
          </p:cNvCxnSpPr>
          <p:nvPr/>
        </p:nvCxnSpPr>
        <p:spPr>
          <a:xfrm>
            <a:off x="9151935"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六边形 57"/>
          <p:cNvSpPr/>
          <p:nvPr/>
        </p:nvSpPr>
        <p:spPr>
          <a:xfrm>
            <a:off x="930079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tx2"/>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11" name="子标题4"/>
          <p:cNvSpPr txBox="1"/>
          <p:nvPr>
            <p:custDataLst>
              <p:tags r:id="rId8"/>
            </p:custDataLst>
          </p:nvPr>
        </p:nvSpPr>
        <p:spPr>
          <a:xfrm>
            <a:off x="9237294" y="3053967"/>
            <a:ext cx="2409308" cy="398780"/>
          </a:xfrm>
          <a:prstGeom prst="rect">
            <a:avLst/>
          </a:prstGeom>
          <a:noFill/>
        </p:spPr>
        <p:txBody>
          <a:bodyPr wrap="square" rtlCol="0">
            <a:normAutofit fontScale="85000" lnSpcReduction="10000"/>
          </a:bodyPr>
          <a:lstStyle/>
          <a:p>
            <a:pPr algn="ctr"/>
            <a:r>
              <a:rPr lang="en-US" altLang="zh-CN" sz="1200" b="1">
                <a:solidFill>
                  <a:schemeClr val="accent1"/>
                </a:solidFill>
                <a:latin typeface="微软雅黑" panose="020B0503020204020204" charset="-122"/>
                <a:ea typeface="微软雅黑" panose="020B0503020204020204" charset="-122"/>
              </a:rPr>
              <a:t>Advantages and use cases of Excel Domain Specific Language.</a:t>
            </a:r>
            <a:endParaRPr lang="zh-CN" altLang="en-US" sz="1200" b="1" dirty="0">
              <a:solidFill>
                <a:schemeClr val="accent1"/>
              </a:solidFill>
              <a:latin typeface="微软雅黑" panose="020B0503020204020204" charset="-122"/>
              <a:ea typeface="微软雅黑" panose="020B0503020204020204" charset="-122"/>
            </a:endParaRPr>
          </a:p>
        </p:txBody>
      </p:sp>
      <p:sp>
        <p:nvSpPr>
          <p:cNvPr id="112" name="子内容4"/>
          <p:cNvSpPr txBox="1"/>
          <p:nvPr>
            <p:custDataLst>
              <p:tags r:id="rId9"/>
            </p:custDataLst>
          </p:nvPr>
        </p:nvSpPr>
        <p:spPr>
          <a:xfrm>
            <a:off x="9237294" y="4379278"/>
            <a:ext cx="2322120" cy="2002363"/>
          </a:xfrm>
          <a:prstGeom prst="rect">
            <a:avLst/>
          </a:prstGeom>
          <a:noFill/>
        </p:spPr>
        <p:txBody>
          <a:bodyPr wrap="square" rtlCol="0">
            <a:normAutofit fontScale="77500" lnSpcReduction="20000"/>
          </a:bodyPr>
          <a:lstStyle/>
          <a:p>
            <a:pPr marL="285750" algn="just">
              <a:lnSpc>
                <a:spcPct val="150000"/>
              </a:lnSpc>
              <a:spcBef>
                <a:spcPts val="150"/>
              </a:spcBef>
              <a:spcAft>
                <a:spcPts val="150"/>
              </a:spcAft>
              <a:buFont typeface="Arial" panose="020B0604020202020204" pitchFamily="34" charset="0"/>
              <a:buChar char="•"/>
            </a:pPr>
            <a:r>
              <a:rPr lang="en-US" altLang="zh-CN" sz="925">
                <a:solidFill>
                  <a:schemeClr val="bg2"/>
                </a:solidFill>
                <a:latin typeface="微软雅黑" panose="020B0503020204020204" charset="-122"/>
                <a:ea typeface="微软雅黑" panose="020B0503020204020204" charset="-122"/>
              </a:rPr>
              <a:t>The Excel Domain Specific Language (DSL) has many advantages that make it an ideal tool for handling irregular Excel data. Firstly, it provides powerful parsing and extraction capabilities, allowing us to effortlessly handle various irregular data formats. Secondly, it has an intuitive and user-friendly syntax, making it easy for non-professionals to get started. Lastly, it supports functionality for multiple programming languages, allowing us to choose the syntax rules that best suit our needs.</a:t>
            </a:r>
            <a:endParaRPr lang="zh-CN" altLang="en-US" sz="925" dirty="0">
              <a:solidFill>
                <a:schemeClr val="bg2"/>
              </a:solidFill>
              <a:latin typeface="微软雅黑" panose="020B0503020204020204" charset="-122"/>
              <a:ea typeface="微软雅黑" panose="020B0503020204020204" charset="-122"/>
            </a:endParaRPr>
          </a:p>
        </p:txBody>
      </p:sp>
      <p:sp>
        <p:nvSpPr>
          <p:cNvPr id="12" name="标题">
            <a:extLst>
              <a:ext uri="{FF2B5EF4-FFF2-40B4-BE49-F238E27FC236}">
                <a16:creationId xmlns:a16="http://schemas.microsoft.com/office/drawing/2014/main" id="{59A04AB4-21D0-EDBD-4578-9EAFE0C489E4}"/>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en-US" altLang="zh-CN" sz="3200" b="1" dirty="0">
                <a:latin typeface="+mj-ea"/>
                <a:ea typeface="+mj-ea"/>
                <a:cs typeface="微软雅黑" panose="020B0503020204020204" charset="-122"/>
                <a:sym typeface="思源黑体 CN" panose="020B0500000000000000" pitchFamily="34" charset="-122"/>
              </a:rPr>
              <a:t>P</a:t>
            </a:r>
            <a:r>
              <a:rPr lang="en-US" altLang="zh-CN" sz="3200" b="1" noProof="0" dirty="0" err="1">
                <a:ln>
                  <a:noFill/>
                </a:ln>
                <a:effectLst/>
                <a:uLnTx/>
                <a:uFillTx/>
                <a:latin typeface="+mj-ea"/>
                <a:ea typeface="+mj-ea"/>
                <a:cs typeface="微软雅黑" panose="020B0503020204020204" charset="-122"/>
                <a:sym typeface="思源黑体 CN" panose="020B0500000000000000" pitchFamily="34" charset="-122"/>
              </a:rPr>
              <a:t>arsing</a:t>
            </a:r>
            <a:r>
              <a:rPr lang="en-US" altLang="zh-CN" sz="3200" b="1" noProof="0" dirty="0">
                <a:ln>
                  <a:noFill/>
                </a:ln>
                <a:effectLst/>
                <a:uLnTx/>
                <a:uFillTx/>
                <a:latin typeface="+mj-ea"/>
                <a:ea typeface="+mj-ea"/>
                <a:cs typeface="微软雅黑" panose="020B0503020204020204" charset="-122"/>
                <a:sym typeface="思源黑体 CN" panose="020B0500000000000000" pitchFamily="34" charset="-122"/>
              </a:rPr>
              <a:t> irregular excel with no headers or columns.</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3" name="Graphic 2">
            <a:extLst>
              <a:ext uri="{FF2B5EF4-FFF2-40B4-BE49-F238E27FC236}">
                <a16:creationId xmlns:a16="http://schemas.microsoft.com/office/drawing/2014/main" id="{BD47B9A1-555F-ECC9-ED69-F1163FF1A6DD}"/>
              </a:ext>
            </a:extLst>
          </p:cNvPr>
          <p:cNvPicPr>
            <a:picLocks/>
          </p:cNvPicPr>
          <p:nvPr>
            <p:custDataLst>
              <p:tags r:id="rId11"/>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9176" y="2137778"/>
            <a:ext cx="716400" cy="701967"/>
          </a:xfrm>
          <a:prstGeom prst="rect">
            <a:avLst/>
          </a:prstGeom>
        </p:spPr>
      </p:pic>
      <p:pic>
        <p:nvPicPr>
          <p:cNvPr id="11" name="Graphic 10">
            <a:extLst>
              <a:ext uri="{FF2B5EF4-FFF2-40B4-BE49-F238E27FC236}">
                <a16:creationId xmlns:a16="http://schemas.microsoft.com/office/drawing/2014/main" id="{721290CB-3037-B221-02D5-12A9988372BD}"/>
              </a:ext>
            </a:extLst>
          </p:cNvPr>
          <p:cNvPicPr>
            <a:picLocks/>
          </p:cNvPicPr>
          <p:nvPr>
            <p:custDataLst>
              <p:tags r:id="rId12"/>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77752" y="2137778"/>
            <a:ext cx="716400" cy="701967"/>
          </a:xfrm>
          <a:prstGeom prst="rect">
            <a:avLst/>
          </a:prstGeom>
        </p:spPr>
      </p:pic>
      <p:pic>
        <p:nvPicPr>
          <p:cNvPr id="15" name="Graphic 14">
            <a:extLst>
              <a:ext uri="{FF2B5EF4-FFF2-40B4-BE49-F238E27FC236}">
                <a16:creationId xmlns:a16="http://schemas.microsoft.com/office/drawing/2014/main" id="{D95439A1-6F6D-B2DF-37DD-754C6B7629EE}"/>
              </a:ext>
            </a:extLst>
          </p:cNvPr>
          <p:cNvPicPr>
            <a:picLocks/>
          </p:cNvPicPr>
          <p:nvPr>
            <p:custDataLst>
              <p:tags r:id="rId13"/>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56315" y="2137778"/>
            <a:ext cx="716400" cy="701967"/>
          </a:xfrm>
          <a:prstGeom prst="rect">
            <a:avLst/>
          </a:prstGeom>
        </p:spPr>
      </p:pic>
      <p:pic>
        <p:nvPicPr>
          <p:cNvPr id="20" name="Graphic 19">
            <a:extLst>
              <a:ext uri="{FF2B5EF4-FFF2-40B4-BE49-F238E27FC236}">
                <a16:creationId xmlns:a16="http://schemas.microsoft.com/office/drawing/2014/main" id="{96D7A74F-70E1-0753-2210-CBBE10FA6502}"/>
              </a:ext>
            </a:extLst>
          </p:cNvPr>
          <p:cNvPicPr>
            <a:picLocks/>
          </p:cNvPicPr>
          <p:nvPr>
            <p:custDataLst>
              <p:tags r:id="rId14"/>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075689" y="2137778"/>
            <a:ext cx="716400" cy="701967"/>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4" name="矩形">
            <a:extLst>
              <a:ext uri="{FF2B5EF4-FFF2-40B4-BE49-F238E27FC236}">
                <a16:creationId xmlns:a16="http://schemas.microsoft.com/office/drawing/2014/main" id="{279CA32B-34A0-FE31-80B7-14F9B2EDAA11}"/>
              </a:ext>
            </a:extLst>
          </p:cNvPr>
          <p:cNvSpPr/>
          <p:nvPr/>
        </p:nvSpPr>
        <p:spPr>
          <a:xfrm>
            <a:off x="7745307" y="0"/>
            <a:ext cx="4446693" cy="6858000"/>
          </a:xfrm>
          <a:prstGeom prst="rect">
            <a:avLst/>
          </a:prstGeom>
          <a:solidFill>
            <a:schemeClr val="accent1"/>
          </a:solidFill>
          <a:ln>
            <a:noFill/>
          </a:ln>
        </p:spPr>
        <p:txBody>
          <a:bodyPr spcFirstLastPara="1" wrap="square" lIns="60950" tIns="30466" rIns="60950" bIns="30466" anchor="ctr" anchorCtr="0">
            <a:noAutofit/>
          </a:body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1" name="图片"/>
          <p:cNvSpPr/>
          <p:nvPr>
            <p:custDataLst>
              <p:tags r:id="rId2"/>
            </p:custDataLst>
          </p:nvPr>
        </p:nvSpPr>
        <p:spPr>
          <a:xfrm>
            <a:off x="-6773" y="0"/>
            <a:ext cx="7752080" cy="6858000"/>
          </a:xfrm>
          <a:prstGeom prst="rect">
            <a:avLst/>
          </a:prstGeom>
          <a:blipFill dpi="0" rotWithShape="0">
            <a:blip r:embed="rId10"/>
            <a:srcRect/>
            <a:stretch>
              <a:fillRect t="-6518" b="-6518"/>
            </a:stretch>
          </a:blipFill>
          <a:ln>
            <a:noFill/>
          </a:ln>
        </p:spPr>
        <p:txBody>
          <a:bodyPr spcFirstLastPara="1" wrap="square" lIns="60950" tIns="30466" rIns="60950" bIns="30466" anchor="ctr" anchorCtr="0">
            <a:noAutofit/>
          </a:body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26" name="矩形"/>
          <p:cNvSpPr/>
          <p:nvPr/>
        </p:nvSpPr>
        <p:spPr>
          <a:xfrm>
            <a:off x="2748287" y="694919"/>
            <a:ext cx="8907420" cy="5468162"/>
          </a:xfrm>
          <a:prstGeom prst="rect">
            <a:avLst/>
          </a:prstGeom>
          <a:solidFill>
            <a:schemeClr val="bg1"/>
          </a:solidFill>
          <a:ln>
            <a:noFill/>
          </a:ln>
        </p:spPr>
        <p:txBody>
          <a:bodyPr spcFirstLastPara="1" wrap="square" lIns="60950" tIns="30466" rIns="60950" bIns="30466" anchor="ctr" anchorCtr="0">
            <a:noAutofit/>
          </a:bodyPr>
          <a:lstStyle/>
          <a:p>
            <a:pPr algn="ctr"/>
            <a:endParaRPr sz="120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5" name="Rectangle: Rounded Corners 4">
            <a:extLst>
              <a:ext uri="{FF2B5EF4-FFF2-40B4-BE49-F238E27FC236}">
                <a16:creationId xmlns:a16="http://schemas.microsoft.com/office/drawing/2014/main" id="{2D6FD99C-693C-DDB9-1E50-D45035F214E4}"/>
              </a:ext>
            </a:extLst>
          </p:cNvPr>
          <p:cNvSpPr/>
          <p:nvPr>
            <p:custDataLst>
              <p:tags r:id="rId3"/>
            </p:custDataLst>
          </p:nvPr>
        </p:nvSpPr>
        <p:spPr>
          <a:xfrm>
            <a:off x="2921887" y="2472601"/>
            <a:ext cx="8589963" cy="1083056"/>
          </a:xfrm>
          <a:prstGeom prst="roundRect">
            <a:avLst>
              <a:gd name="adj" fmla="val 8000"/>
            </a:avLst>
          </a:prstGeom>
          <a:noFill/>
          <a:ln w="12700" cap="flat" cmpd="sng" algn="ctr">
            <a:solidFill>
              <a:schemeClr val="accent1">
                <a:alpha val="50000"/>
              </a:schemeClr>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Rounded Corners 5">
            <a:extLst>
              <a:ext uri="{FF2B5EF4-FFF2-40B4-BE49-F238E27FC236}">
                <a16:creationId xmlns:a16="http://schemas.microsoft.com/office/drawing/2014/main" id="{8D481A4D-9C24-4E23-1D2A-E909E6F629AC}"/>
              </a:ext>
            </a:extLst>
          </p:cNvPr>
          <p:cNvSpPr/>
          <p:nvPr>
            <p:custDataLst>
              <p:tags r:id="rId4"/>
            </p:custDataLst>
          </p:nvPr>
        </p:nvSpPr>
        <p:spPr>
          <a:xfrm>
            <a:off x="2921887" y="3530257"/>
            <a:ext cx="8589963" cy="50800"/>
          </a:xfrm>
          <a:prstGeom prst="round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22B366BD-C829-79C3-92F5-1E3552E500FB}"/>
              </a:ext>
            </a:extLst>
          </p:cNvPr>
          <p:cNvSpPr/>
          <p:nvPr>
            <p:custDataLst>
              <p:tags r:id="rId5"/>
            </p:custDataLst>
          </p:nvPr>
        </p:nvSpPr>
        <p:spPr>
          <a:xfrm>
            <a:off x="2921887" y="3606457"/>
            <a:ext cx="8589963" cy="2040636"/>
          </a:xfrm>
          <a:prstGeom prst="roundRect">
            <a:avLst>
              <a:gd name="adj" fmla="val 8000"/>
            </a:avLst>
          </a:prstGeom>
          <a:noFill/>
          <a:ln w="12700" cap="flat" cmpd="sng" algn="ctr">
            <a:solidFill>
              <a:schemeClr val="accent1">
                <a:alpha val="50000"/>
              </a:schemeClr>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
            <a:extLst>
              <a:ext uri="{FF2B5EF4-FFF2-40B4-BE49-F238E27FC236}">
                <a16:creationId xmlns:a16="http://schemas.microsoft.com/office/drawing/2014/main" id="{C251336A-497F-E226-96F1-977D14DCD586}"/>
              </a:ext>
            </a:extLst>
          </p:cNvPr>
          <p:cNvSpPr txBox="1"/>
          <p:nvPr>
            <p:custDataLst>
              <p:tags r:id="rId6"/>
            </p:custDataLst>
          </p:nvPr>
        </p:nvSpPr>
        <p:spPr>
          <a:xfrm>
            <a:off x="2987937" y="2391335"/>
            <a:ext cx="8459425" cy="3202900"/>
          </a:xfrm>
          <a:prstGeom prst="rect">
            <a:avLst/>
          </a:prstGeom>
          <a:noFill/>
          <a:ln>
            <a:noFill/>
          </a:ln>
        </p:spPr>
        <p:txBody>
          <a:bodyPr spcFirstLastPara="1" wrap="square" lIns="60950" tIns="30466" rIns="60950" bIns="30466" anchor="t" anchorCtr="0">
            <a:normAutofit fontScale="92500" lnSpcReduction="20000"/>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 Parsing Irregular Excel with Fixed Relative Distance
1. Introduction to Excel Domain Specific Language
Excel Domain Specific Language is a programming language used in Excel that allows users to manipulate and parse Excel data using specific syntax and rules.
2. Parsing Irregular Excel Data with Fixed Relative Distance
In Excel, some data may be irregular, meaning they do not have a fixed order or structure. However, there are times when we need to extract specific information from this data, such as moving or copying data between cells. In such cases, we can use the fixed relative distance feature in Excel Domain Specific Language to parse this data.
Specifically, we can use the positioning and movement functions in Excel Domain Specific Language to move data by specifying the relative positions between cells. This approach allows for efficient handling of irregular data without manually dealing with each cell. Additionally, we can use the copy and paste functions in Excel Domain Specific Language to copy data from one cell to another without manually specifying the distance between each cell. This method significantly improves workflow efficiency and reduces the likelihood of errors.</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3" name="标题">
            <a:extLst>
              <a:ext uri="{FF2B5EF4-FFF2-40B4-BE49-F238E27FC236}">
                <a16:creationId xmlns:a16="http://schemas.microsoft.com/office/drawing/2014/main" id="{CDB41357-E7A0-6C0C-F2FB-63B9B8441D09}"/>
              </a:ext>
            </a:extLst>
          </p:cNvPr>
          <p:cNvSpPr txBox="1"/>
          <p:nvPr>
            <p:custDataLst>
              <p:tags r:id="rId7"/>
            </p:custDataLst>
          </p:nvPr>
        </p:nvSpPr>
        <p:spPr>
          <a:xfrm>
            <a:off x="2966769" y="915451"/>
            <a:ext cx="8491501" cy="1295771"/>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Parsing irregular excel with fixed relative distance.</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53656065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4E49E1-A9FE-2334-8773-2BB25267C05A}"/>
              </a:ext>
            </a:extLst>
          </p:cNvPr>
          <p:cNvGrpSpPr/>
          <p:nvPr/>
        </p:nvGrpSpPr>
        <p:grpSpPr>
          <a:xfrm>
            <a:off x="4169034" y="1103807"/>
            <a:ext cx="3853932" cy="3853920"/>
            <a:chOff x="3925805" y="696159"/>
            <a:chExt cx="4345138" cy="4345124"/>
          </a:xfrm>
        </p:grpSpPr>
        <p:sp>
          <p:nvSpPr>
            <p:cNvPr id="4" name="弧形 3"/>
            <p:cNvSpPr/>
            <p:nvPr/>
          </p:nvSpPr>
          <p:spPr>
            <a:xfrm>
              <a:off x="4397628" y="1167981"/>
              <a:ext cx="3401492" cy="3401480"/>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5" name="椭圆 4"/>
            <p:cNvSpPr/>
            <p:nvPr/>
          </p:nvSpPr>
          <p:spPr>
            <a:xfrm>
              <a:off x="3925805" y="696159"/>
              <a:ext cx="4345138" cy="4345124"/>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nvGrpSpPr>
            <p:cNvPr id="6" name="组合 5"/>
            <p:cNvGrpSpPr/>
            <p:nvPr/>
          </p:nvGrpSpPr>
          <p:grpSpPr>
            <a:xfrm>
              <a:off x="4083468" y="853821"/>
              <a:ext cx="4029810" cy="4029802"/>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grpSp>
      </p:grpSp>
      <p:cxnSp>
        <p:nvCxnSpPr>
          <p:cNvPr id="12" name="直接连接符 11"/>
          <p:cNvCxnSpPr/>
          <p:nvPr/>
        </p:nvCxnSpPr>
        <p:spPr>
          <a:xfrm flipH="1">
            <a:off x="3875928" y="4134775"/>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3" name="直接连接符 12"/>
          <p:cNvCxnSpPr/>
          <p:nvPr/>
        </p:nvCxnSpPr>
        <p:spPr>
          <a:xfrm>
            <a:off x="6432224" y="4134775"/>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14" name="直接连接符 13"/>
          <p:cNvCxnSpPr/>
          <p:nvPr/>
        </p:nvCxnSpPr>
        <p:spPr>
          <a:xfrm flipV="1">
            <a:off x="6432930"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5" name="直接连接符 14"/>
          <p:cNvCxnSpPr/>
          <p:nvPr/>
        </p:nvCxnSpPr>
        <p:spPr>
          <a:xfrm flipV="1">
            <a:off x="4958366"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6" name="直接连接符 15"/>
          <p:cNvCxnSpPr/>
          <p:nvPr/>
        </p:nvCxnSpPr>
        <p:spPr>
          <a:xfrm flipH="1" flipV="1">
            <a:off x="2928949" y="1652885"/>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tileRect/>
            </a:gradFill>
            <a:prstDash val="solid"/>
            <a:round/>
            <a:headEnd w="lg" len="lg"/>
            <a:tailEnd type="none"/>
          </a:ln>
          <a:effectLst/>
        </p:spPr>
      </p:cxnSp>
      <p:cxnSp>
        <p:nvCxnSpPr>
          <p:cNvPr id="17" name="直接连接符 16"/>
          <p:cNvCxnSpPr/>
          <p:nvPr/>
        </p:nvCxnSpPr>
        <p:spPr>
          <a:xfrm flipH="1" flipV="1">
            <a:off x="1081873" y="2211292"/>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tileRect/>
            </a:gradFill>
            <a:prstDash val="solid"/>
            <a:round/>
            <a:headEnd w="lg" len="lg"/>
            <a:tailEnd type="none"/>
          </a:ln>
          <a:effectLst/>
        </p:spPr>
      </p:cxnSp>
      <p:cxnSp>
        <p:nvCxnSpPr>
          <p:cNvPr id="18" name="直接连接符 17"/>
          <p:cNvCxnSpPr/>
          <p:nvPr/>
        </p:nvCxnSpPr>
        <p:spPr>
          <a:xfrm flipH="1">
            <a:off x="1011166" y="3663915"/>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19" name="直接连接符 18"/>
          <p:cNvCxnSpPr/>
          <p:nvPr/>
        </p:nvCxnSpPr>
        <p:spPr>
          <a:xfrm>
            <a:off x="5694266" y="3663915"/>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tileRect/>
            </a:gradFill>
            <a:prstDash val="solid"/>
            <a:round/>
            <a:headEnd w="lg" len="lg"/>
            <a:tailEnd type="none"/>
          </a:ln>
          <a:effectLst/>
        </p:spPr>
      </p:cxnSp>
      <p:cxnSp>
        <p:nvCxnSpPr>
          <p:cNvPr id="20" name="直接连接符 19"/>
          <p:cNvCxnSpPr/>
          <p:nvPr/>
        </p:nvCxnSpPr>
        <p:spPr>
          <a:xfrm flipH="1">
            <a:off x="3065641"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cxnSp>
        <p:nvCxnSpPr>
          <p:cNvPr id="21" name="直接连接符 20"/>
          <p:cNvCxnSpPr/>
          <p:nvPr/>
        </p:nvCxnSpPr>
        <p:spPr>
          <a:xfrm>
            <a:off x="6858616" y="3654806"/>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headEnd w="lg" len="lg"/>
            <a:tailEnd type="none"/>
          </a:ln>
          <a:effectLst/>
        </p:spPr>
      </p:cxnSp>
      <p:sp>
        <p:nvSpPr>
          <p:cNvPr id="22" name="椭圆 21"/>
          <p:cNvSpPr/>
          <p:nvPr/>
        </p:nvSpPr>
        <p:spPr>
          <a:xfrm>
            <a:off x="2069158" y="26391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4" name="椭圆 23"/>
          <p:cNvSpPr/>
          <p:nvPr/>
        </p:nvSpPr>
        <p:spPr>
          <a:xfrm>
            <a:off x="8395146"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26" name="椭圆 25"/>
          <p:cNvSpPr/>
          <p:nvPr/>
        </p:nvSpPr>
        <p:spPr>
          <a:xfrm>
            <a:off x="9204142" y="266489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28" name="直接连接符 27"/>
          <p:cNvCxnSpPr/>
          <p:nvPr/>
        </p:nvCxnSpPr>
        <p:spPr>
          <a:xfrm>
            <a:off x="6096000" y="4839291"/>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headEnd w="lg" len="lg"/>
            <a:tailEnd type="none"/>
          </a:ln>
          <a:effectLst/>
        </p:spPr>
      </p:cxnSp>
      <p:sp>
        <p:nvSpPr>
          <p:cNvPr id="35" name="椭圆 34"/>
          <p:cNvSpPr/>
          <p:nvPr/>
        </p:nvSpPr>
        <p:spPr>
          <a:xfrm>
            <a:off x="7137542"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7" name="椭圆 36"/>
          <p:cNvSpPr/>
          <p:nvPr/>
        </p:nvSpPr>
        <p:spPr>
          <a:xfrm>
            <a:off x="4135758" y="5443619"/>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sp>
        <p:nvSpPr>
          <p:cNvPr id="39" name="椭圆 38"/>
          <p:cNvSpPr/>
          <p:nvPr/>
        </p:nvSpPr>
        <p:spPr>
          <a:xfrm>
            <a:off x="2742374" y="4169717"/>
            <a:ext cx="918700" cy="918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mj-ea"/>
              <a:ea typeface="+mj-ea"/>
            </a:endParaRPr>
          </a:p>
        </p:txBody>
      </p:sp>
      <p:cxnSp>
        <p:nvCxnSpPr>
          <p:cNvPr id="42" name="直接连接符 41"/>
          <p:cNvCxnSpPr/>
          <p:nvPr/>
        </p:nvCxnSpPr>
        <p:spPr>
          <a:xfrm>
            <a:off x="6188928"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cxnSp>
        <p:nvCxnSpPr>
          <p:cNvPr id="43" name="直接连接符 42"/>
          <p:cNvCxnSpPr/>
          <p:nvPr/>
        </p:nvCxnSpPr>
        <p:spPr>
          <a:xfrm flipH="1">
            <a:off x="4874994" y="4351848"/>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headEnd w="lg" len="lg"/>
            <a:tailEnd type="none"/>
          </a:ln>
          <a:effectLst/>
        </p:spPr>
      </p:cxnSp>
      <p:sp>
        <p:nvSpPr>
          <p:cNvPr id="45" name="副标题-简述"/>
          <p:cNvSpPr txBox="1"/>
          <p:nvPr>
            <p:custDataLst>
              <p:tags r:id="rId2"/>
            </p:custDataLst>
          </p:nvPr>
        </p:nvSpPr>
        <p:spPr>
          <a:xfrm>
            <a:off x="4445665" y="2121189"/>
            <a:ext cx="3300668" cy="1946722"/>
          </a:xfrm>
          <a:prstGeom prst="rect">
            <a:avLst/>
          </a:prstGeom>
          <a:noFill/>
        </p:spPr>
        <p:txBody>
          <a:bodyPr wrap="square" rtlCol="0" anchor="ctr" anchorCtr="0">
            <a:normAutofit fontScale="92500"/>
          </a:bodyPr>
          <a:lstStyle/>
          <a:p>
            <a:pPr marL="0" marR="0" lvl="0" algn="ctr" defTabSz="914400" rtl="0" eaLnBrk="1" fontAlgn="auto" latinLnBrk="0" hangingPunct="1">
              <a:lnSpc>
                <a:spcPct val="120000"/>
              </a:lnSpc>
              <a:spcBef>
                <a:spcPts val="0"/>
              </a:spcBef>
              <a:spcAft>
                <a:spcPts val="0"/>
              </a:spcAft>
              <a:buClrTx/>
              <a:buSzTx/>
              <a:buFontTx/>
              <a:buNone/>
              <a:defRPr/>
            </a:pPr>
            <a:r>
              <a:rPr lang="en-US" altLang="zh-CN" sz="3200" b="1" noProof="0" dirty="0">
                <a:ln>
                  <a:noFill/>
                </a:ln>
                <a:solidFill>
                  <a:schemeClr val="accent1"/>
                </a:solidFill>
                <a:effectLst/>
                <a:uLnTx/>
                <a:uFillTx/>
                <a:latin typeface="+mj-ea"/>
                <a:ea typeface="+mj-ea"/>
                <a:cs typeface="微软雅黑" panose="020B0503020204020204" charset="-122"/>
                <a:sym typeface="思源黑体 CN" panose="020B0500000000000000" pitchFamily="34" charset="-122"/>
              </a:rPr>
              <a:t>Dynamic relative distance analysis irregular Excel data.</a:t>
            </a:r>
            <a:endParaRPr lang="zh-CN" altLang="en-US" sz="3200" b="1" dirty="0">
              <a:solidFill>
                <a:schemeClr val="accent1"/>
              </a:solidFill>
              <a:latin typeface="+mj-ea"/>
              <a:ea typeface="+mj-ea"/>
              <a:cs typeface="微软雅黑" panose="020B0503020204020204" charset="-122"/>
              <a:sym typeface="思源黑体 CN" panose="020B0500000000000000" pitchFamily="34" charset="-122"/>
            </a:endParaRPr>
          </a:p>
        </p:txBody>
      </p:sp>
      <p:sp>
        <p:nvSpPr>
          <p:cNvPr id="46" name="关键词2"/>
          <p:cNvSpPr txBox="1"/>
          <p:nvPr/>
        </p:nvSpPr>
        <p:spPr>
          <a:xfrm flipH="1">
            <a:off x="336577" y="4451016"/>
            <a:ext cx="2339954"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mj-ea"/>
                <a:ea typeface="+mj-ea"/>
                <a:cs typeface="+mn-cs"/>
              </a:rPr>
              <a:t>Page Generation.</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7" name="关键词1"/>
          <p:cNvSpPr txBox="1"/>
          <p:nvPr/>
        </p:nvSpPr>
        <p:spPr>
          <a:xfrm>
            <a:off x="336577" y="2879667"/>
            <a:ext cx="1656437" cy="424682"/>
          </a:xfrm>
          <a:prstGeom prst="rect">
            <a:avLst/>
          </a:prstGeom>
          <a:noFill/>
        </p:spPr>
        <p:txBody>
          <a:bodyPr wrap="square" anchor="ctr">
            <a:normAutofit fontScale="70000" lnSpcReduction="2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Roboto Regular"/>
                <a:ea typeface="思源黑体 CN Regular" panose="020B0500000000000000" charset="-122"/>
                <a:cs typeface="+mn-cs"/>
              </a:rPr>
              <a:t>Intelligent typesetting.</a:t>
            </a:r>
            <a:endParaRPr kumimoji="0" lang="zh-CN" altLang="en-US" sz="180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48" name="关键词3"/>
          <p:cNvSpPr txBox="1"/>
          <p:nvPr/>
        </p:nvSpPr>
        <p:spPr>
          <a:xfrm>
            <a:off x="8176636" y="5718721"/>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mj-ea"/>
                <a:ea typeface="+mj-ea"/>
                <a:cs typeface="+mn-cs"/>
              </a:rPr>
              <a:t>Generating word cloud.</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49" name="关键词4"/>
          <p:cNvSpPr txBox="1"/>
          <p:nvPr/>
        </p:nvSpPr>
        <p:spPr>
          <a:xfrm>
            <a:off x="10194237" y="2805879"/>
            <a:ext cx="1656438"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mj-ea"/>
                <a:ea typeface="+mj-ea"/>
                <a:cs typeface="+mn-cs"/>
              </a:rPr>
              <a:t>Draw a chart.</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0" name="关键词5"/>
          <p:cNvSpPr txBox="1"/>
          <p:nvPr/>
        </p:nvSpPr>
        <p:spPr>
          <a:xfrm>
            <a:off x="1618377" y="5761736"/>
            <a:ext cx="2396986" cy="424682"/>
          </a:xfrm>
          <a:prstGeom prst="rect">
            <a:avLst/>
          </a:prstGeom>
          <a:noFill/>
        </p:spPr>
        <p:txBody>
          <a:bodyPr wrap="square" anchor="ctr">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mj-ea"/>
                <a:ea typeface="+mj-ea"/>
                <a:cs typeface="+mn-cs"/>
              </a:rPr>
              <a:t>AI drawing.</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51" name="关键词6"/>
          <p:cNvSpPr txBox="1"/>
          <p:nvPr/>
        </p:nvSpPr>
        <p:spPr>
          <a:xfrm>
            <a:off x="9453687" y="4397646"/>
            <a:ext cx="2396987" cy="424682"/>
          </a:xfrm>
          <a:prstGeom prst="rect">
            <a:avLst/>
          </a:prstGeom>
          <a:noFill/>
        </p:spPr>
        <p:txBody>
          <a:bodyPr wrap="square" anchor="ctr">
            <a:norm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800" i="0" u="none" strike="noStrike" kern="1200" cap="none" spc="0" normalizeH="0" baseline="0" noProof="0">
                <a:ln>
                  <a:noFill/>
                </a:ln>
                <a:effectLst/>
                <a:uLnTx/>
                <a:uFillTx/>
                <a:latin typeface="+mj-ea"/>
                <a:ea typeface="+mj-ea"/>
                <a:cs typeface="+mn-cs"/>
              </a:rPr>
              <a:t>Drawing with AI.</a:t>
            </a:r>
            <a:endParaRPr kumimoji="0" lang="zh-CN" altLang="en-US" sz="1800" i="0" u="none" strike="noStrike" kern="1200" cap="none" spc="0" normalizeH="0" baseline="0" noProof="0" dirty="0">
              <a:ln>
                <a:noFill/>
              </a:ln>
              <a:effectLst/>
              <a:uLnTx/>
              <a:uFillTx/>
              <a:latin typeface="+mj-ea"/>
              <a:ea typeface="+mj-ea"/>
              <a:cs typeface="+mn-cs"/>
            </a:endParaRPr>
          </a:p>
        </p:txBody>
      </p:sp>
      <p:sp>
        <p:nvSpPr>
          <p:cNvPr id="3" name="标题">
            <a:extLst>
              <a:ext uri="{FF2B5EF4-FFF2-40B4-BE49-F238E27FC236}">
                <a16:creationId xmlns:a16="http://schemas.microsoft.com/office/drawing/2014/main" id="{903DA59E-D1C8-A6B8-A9DB-E0A74A65CEE3}"/>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Parsing irregular Excel with dynamic relative distance.</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25" name="Graphic 24">
            <a:extLst>
              <a:ext uri="{FF2B5EF4-FFF2-40B4-BE49-F238E27FC236}">
                <a16:creationId xmlns:a16="http://schemas.microsoft.com/office/drawing/2014/main" id="{C8B4CE00-9114-C80F-82AB-2E7950F41E7F}"/>
              </a:ext>
            </a:extLst>
          </p:cNvPr>
          <p:cNvPicPr>
            <a:picLocks/>
          </p:cNvPicPr>
          <p:nvPr>
            <p:custDataLst>
              <p:tags r:id="rId4"/>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5209" y="2879667"/>
            <a:ext cx="446599" cy="437600"/>
          </a:xfrm>
          <a:prstGeom prst="rect">
            <a:avLst/>
          </a:prstGeom>
        </p:spPr>
      </p:pic>
      <p:pic>
        <p:nvPicPr>
          <p:cNvPr id="29" name="Graphic 28">
            <a:extLst>
              <a:ext uri="{FF2B5EF4-FFF2-40B4-BE49-F238E27FC236}">
                <a16:creationId xmlns:a16="http://schemas.microsoft.com/office/drawing/2014/main" id="{F6C4642F-E187-5CF0-DD06-93D2448652F6}"/>
              </a:ext>
            </a:extLst>
          </p:cNvPr>
          <p:cNvPicPr>
            <a:picLocks/>
          </p:cNvPicPr>
          <p:nvPr>
            <p:custDataLst>
              <p:tags r:id="rId5"/>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78425" y="4410267"/>
            <a:ext cx="446599" cy="437600"/>
          </a:xfrm>
          <a:prstGeom prst="rect">
            <a:avLst/>
          </a:prstGeom>
        </p:spPr>
      </p:pic>
      <p:pic>
        <p:nvPicPr>
          <p:cNvPr id="31" name="Graphic 30">
            <a:extLst>
              <a:ext uri="{FF2B5EF4-FFF2-40B4-BE49-F238E27FC236}">
                <a16:creationId xmlns:a16="http://schemas.microsoft.com/office/drawing/2014/main" id="{6D0E452B-9AA2-64B5-C906-853253871626}"/>
              </a:ext>
            </a:extLst>
          </p:cNvPr>
          <p:cNvPicPr>
            <a:picLocks/>
          </p:cNvPicPr>
          <p:nvPr>
            <p:custDataLst>
              <p:tags r:id="rId6"/>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71809" y="5684169"/>
            <a:ext cx="446599" cy="437600"/>
          </a:xfrm>
          <a:prstGeom prst="rect">
            <a:avLst/>
          </a:prstGeom>
        </p:spPr>
      </p:pic>
      <p:pic>
        <p:nvPicPr>
          <p:cNvPr id="33" name="Graphic 32">
            <a:extLst>
              <a:ext uri="{FF2B5EF4-FFF2-40B4-BE49-F238E27FC236}">
                <a16:creationId xmlns:a16="http://schemas.microsoft.com/office/drawing/2014/main" id="{E7EE716D-7DC3-C1A5-5330-70F2C806974C}"/>
              </a:ext>
            </a:extLst>
          </p:cNvPr>
          <p:cNvPicPr>
            <a:picLocks/>
          </p:cNvPicPr>
          <p:nvPr>
            <p:custDataLst>
              <p:tags r:id="rId7"/>
            </p:custDataLst>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73593" y="5684169"/>
            <a:ext cx="446599" cy="437600"/>
          </a:xfrm>
          <a:prstGeom prst="rect">
            <a:avLst/>
          </a:prstGeom>
        </p:spPr>
      </p:pic>
      <p:pic>
        <p:nvPicPr>
          <p:cNvPr id="36" name="Graphic 35">
            <a:extLst>
              <a:ext uri="{FF2B5EF4-FFF2-40B4-BE49-F238E27FC236}">
                <a16:creationId xmlns:a16="http://schemas.microsoft.com/office/drawing/2014/main" id="{09792E34-FD45-80D9-ED27-4A221B74DE60}"/>
              </a:ext>
            </a:extLst>
          </p:cNvPr>
          <p:cNvPicPr>
            <a:picLocks/>
          </p:cNvPicPr>
          <p:nvPr>
            <p:custDataLst>
              <p:tags r:id="rId8"/>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31197" y="4410267"/>
            <a:ext cx="446599" cy="437600"/>
          </a:xfrm>
          <a:prstGeom prst="rect">
            <a:avLst/>
          </a:prstGeom>
        </p:spPr>
      </p:pic>
      <p:pic>
        <p:nvPicPr>
          <p:cNvPr id="40" name="Graphic 39">
            <a:extLst>
              <a:ext uri="{FF2B5EF4-FFF2-40B4-BE49-F238E27FC236}">
                <a16:creationId xmlns:a16="http://schemas.microsoft.com/office/drawing/2014/main" id="{459EA873-BAC2-54D1-59E2-CFFDE2A211F0}"/>
              </a:ext>
            </a:extLst>
          </p:cNvPr>
          <p:cNvPicPr>
            <a:picLocks/>
          </p:cNvPicPr>
          <p:nvPr>
            <p:custDataLst>
              <p:tags r:id="rId9"/>
            </p:custDataLst>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40193" y="2905447"/>
            <a:ext cx="446599" cy="43760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片1"/>
          <p:cNvSpPr/>
          <p:nvPr>
            <p:custDataLst>
              <p:tags r:id="rId2"/>
            </p:custDataLst>
          </p:nvPr>
        </p:nvSpPr>
        <p:spPr>
          <a:xfrm>
            <a:off x="0" y="1"/>
            <a:ext cx="4826000" cy="3281679"/>
          </a:xfrm>
          <a:prstGeom prst="rect">
            <a:avLst/>
          </a:prstGeom>
          <a:blipFill dpi="0" rotWithShape="0">
            <a:blip r:embed="rId8"/>
            <a:srcRect/>
            <a:stretch>
              <a:fillRect t="-23529" b="-23529"/>
            </a:stretch>
          </a:blipFill>
          <a:ln w="16133">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2"/>
          <p:cNvSpPr/>
          <p:nvPr>
            <p:custDataLst>
              <p:tags r:id="rId3"/>
            </p:custDataLst>
          </p:nvPr>
        </p:nvSpPr>
        <p:spPr>
          <a:xfrm>
            <a:off x="0" y="3281680"/>
            <a:ext cx="4826000" cy="3576320"/>
          </a:xfrm>
          <a:prstGeom prst="rect">
            <a:avLst/>
          </a:prstGeom>
          <a:blipFill dpi="0" rotWithShape="0">
            <a:blip r:embed="rId9"/>
            <a:srcRect/>
            <a:stretch>
              <a:fillRect t="-17471" b="-17471"/>
            </a:stretch>
          </a:blipFill>
          <a:ln w="16133">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a:extLst>
              <a:ext uri="{FF2B5EF4-FFF2-40B4-BE49-F238E27FC236}">
                <a16:creationId xmlns:a16="http://schemas.microsoft.com/office/drawing/2014/main" id="{27ECC393-3195-39AF-A70F-547A076853E9}"/>
              </a:ext>
            </a:extLst>
          </p:cNvPr>
          <p:cNvSpPr txBox="1"/>
          <p:nvPr>
            <p:custDataLst>
              <p:tags r:id="rId4"/>
            </p:custDataLst>
          </p:nvPr>
        </p:nvSpPr>
        <p:spPr>
          <a:xfrm>
            <a:off x="5232493" y="389865"/>
            <a:ext cx="6504255"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consists of two parts</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7" name="内容">
            <a:extLst>
              <a:ext uri="{FF2B5EF4-FFF2-40B4-BE49-F238E27FC236}">
                <a16:creationId xmlns:a16="http://schemas.microsoft.com/office/drawing/2014/main" id="{5B70559D-1A80-F5FF-CD35-74CC61CFBBC5}"/>
              </a:ext>
            </a:extLst>
          </p:cNvPr>
          <p:cNvSpPr txBox="1"/>
          <p:nvPr>
            <p:custDataLst>
              <p:tags r:id="rId5"/>
            </p:custDataLst>
          </p:nvPr>
        </p:nvSpPr>
        <p:spPr>
          <a:xfrm>
            <a:off x="5232318" y="1886888"/>
            <a:ext cx="6512641" cy="732480"/>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1.origin location</a:t>
            </a: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search expression</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图片1"/>
          <p:cNvSpPr/>
          <p:nvPr>
            <p:custDataLst>
              <p:tags r:id="rId1"/>
            </p:custDataLst>
          </p:nvPr>
        </p:nvSpPr>
        <p:spPr>
          <a:xfrm>
            <a:off x="617945" y="172691"/>
            <a:ext cx="4094915" cy="4094915"/>
          </a:xfrm>
          <a:prstGeom prst="roundRect">
            <a:avLst/>
          </a:prstGeom>
          <a:blipFill dpi="0" rotWithShape="0">
            <a:blip r:embed="rId11"/>
            <a:srcRect/>
            <a:stretch>
              <a:fillRect/>
            </a:stretch>
          </a:blipFill>
          <a:ln w="20773">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图片2">
            <a:extLst>
              <a:ext uri="{FF2B5EF4-FFF2-40B4-BE49-F238E27FC236}">
                <a16:creationId xmlns:a16="http://schemas.microsoft.com/office/drawing/2014/main" id="{BC4226FF-975D-8E6F-8CCC-C5C8106C13B4}"/>
              </a:ext>
            </a:extLst>
          </p:cNvPr>
          <p:cNvSpPr/>
          <p:nvPr>
            <p:custDataLst>
              <p:tags r:id="rId2"/>
            </p:custDataLst>
          </p:nvPr>
        </p:nvSpPr>
        <p:spPr>
          <a:xfrm>
            <a:off x="0" y="2666327"/>
            <a:ext cx="2219223" cy="4094915"/>
          </a:xfrm>
          <a:prstGeom prst="roundRect">
            <a:avLst/>
          </a:prstGeom>
          <a:blipFill dpi="0" rotWithShape="0">
            <a:blip r:embed="rId12"/>
            <a:srcRect/>
            <a:stretch>
              <a:fillRect l="-42260" r="-42260"/>
            </a:stretch>
          </a:blipFill>
          <a:ln w="20773">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图片3"/>
          <p:cNvSpPr/>
          <p:nvPr>
            <p:custDataLst>
              <p:tags r:id="rId3"/>
            </p:custDataLst>
          </p:nvPr>
        </p:nvSpPr>
        <p:spPr>
          <a:xfrm>
            <a:off x="751103" y="5159964"/>
            <a:ext cx="3828597" cy="1698036"/>
          </a:xfrm>
          <a:prstGeom prst="roundRect">
            <a:avLst/>
          </a:prstGeom>
          <a:blipFill dpi="0" rotWithShape="0">
            <a:blip r:embed="rId13"/>
            <a:srcRect/>
            <a:stretch>
              <a:fillRect t="-62736" b="-62736"/>
            </a:stretch>
          </a:blipFill>
          <a:ln w="20773">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标题">
            <a:extLst>
              <a:ext uri="{FF2B5EF4-FFF2-40B4-BE49-F238E27FC236}">
                <a16:creationId xmlns:a16="http://schemas.microsoft.com/office/drawing/2014/main" id="{27C1B048-00C7-64E6-5A6F-D32859CFCC4F}"/>
              </a:ext>
            </a:extLst>
          </p:cNvPr>
          <p:cNvSpPr txBox="1"/>
          <p:nvPr>
            <p:custDataLst>
              <p:tags r:id="rId4"/>
            </p:custDataLst>
          </p:nvPr>
        </p:nvSpPr>
        <p:spPr>
          <a:xfrm>
            <a:off x="5095240" y="387411"/>
            <a:ext cx="6630514"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dirty="0">
                <a:latin typeface="+mj-ea"/>
                <a:ea typeface="+mj-ea"/>
                <a:cs typeface="微软雅黑" panose="020B0503020204020204" charset="-122"/>
                <a:sym typeface="思源黑体 CN" panose="020B0500000000000000" pitchFamily="34" charset="-122"/>
              </a:rPr>
              <a:t>O</a:t>
            </a:r>
            <a:r>
              <a:rPr lang="en-US" altLang="zh-CN" sz="3200" b="1" noProof="0" dirty="0" err="1">
                <a:ln>
                  <a:noFill/>
                </a:ln>
                <a:effectLst/>
                <a:uLnTx/>
                <a:uFillTx/>
                <a:latin typeface="+mj-ea"/>
                <a:ea typeface="+mj-ea"/>
                <a:cs typeface="微软雅黑" panose="020B0503020204020204" charset="-122"/>
                <a:sym typeface="思源黑体 CN" panose="020B0500000000000000" pitchFamily="34" charset="-122"/>
              </a:rPr>
              <a:t>perations</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2" name="Rectangle: Rounded Corners 1">
            <a:extLst>
              <a:ext uri="{FF2B5EF4-FFF2-40B4-BE49-F238E27FC236}">
                <a16:creationId xmlns:a16="http://schemas.microsoft.com/office/drawing/2014/main" id="{3A8B285D-2435-FF03-D7EC-1B15769D5814}"/>
              </a:ext>
            </a:extLst>
          </p:cNvPr>
          <p:cNvSpPr/>
          <p:nvPr>
            <p:custDataLst>
              <p:tags r:id="rId5"/>
            </p:custDataLst>
          </p:nvPr>
        </p:nvSpPr>
        <p:spPr>
          <a:xfrm>
            <a:off x="4712186" y="2080000"/>
            <a:ext cx="381000" cy="411988"/>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AF322105-1622-AFEE-A160-9F35669585E6}"/>
              </a:ext>
            </a:extLst>
          </p:cNvPr>
          <p:cNvSpPr/>
          <p:nvPr>
            <p:custDataLst>
              <p:tags r:id="rId6"/>
            </p:custDataLst>
          </p:nvPr>
        </p:nvSpPr>
        <p:spPr>
          <a:xfrm>
            <a:off x="4712186" y="3199632"/>
            <a:ext cx="381000" cy="411988"/>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Rounded Corners 5">
            <a:extLst>
              <a:ext uri="{FF2B5EF4-FFF2-40B4-BE49-F238E27FC236}">
                <a16:creationId xmlns:a16="http://schemas.microsoft.com/office/drawing/2014/main" id="{A396D18C-DBAA-F1F6-04C5-93C8CB7E4CB4}"/>
              </a:ext>
            </a:extLst>
          </p:cNvPr>
          <p:cNvSpPr/>
          <p:nvPr>
            <p:custDataLst>
              <p:tags r:id="rId7"/>
            </p:custDataLst>
          </p:nvPr>
        </p:nvSpPr>
        <p:spPr>
          <a:xfrm>
            <a:off x="4712186" y="4531608"/>
            <a:ext cx="381000" cy="174244"/>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
            <a:extLst>
              <a:ext uri="{FF2B5EF4-FFF2-40B4-BE49-F238E27FC236}">
                <a16:creationId xmlns:a16="http://schemas.microsoft.com/office/drawing/2014/main" id="{CAACA7CD-918D-0920-D7E9-9D614ADA2242}"/>
              </a:ext>
            </a:extLst>
          </p:cNvPr>
          <p:cNvSpPr txBox="1"/>
          <p:nvPr>
            <p:custDataLst>
              <p:tags r:id="rId8"/>
            </p:custDataLst>
          </p:nvPr>
        </p:nvSpPr>
        <p:spPr>
          <a:xfrm>
            <a:off x="5095736" y="1884434"/>
            <a:ext cx="6639063" cy="3246502"/>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 The intersection of two cells is denoted by "intersection of two cells!!", with the first non-null cell serving as the subtitle: intersection of non-null cells.
2. The condensed title extracted from the reference content is "First non-null cell before a null cell in an area." This title succinctly captures the key information of the given content, demonstrating high summarization and appeal.
3. Balancing offset, or alternatively known as "balancing offset adjustment."</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12" name="矩形">
            <a:extLst>
              <a:ext uri="{FF2B5EF4-FFF2-40B4-BE49-F238E27FC236}">
                <a16:creationId xmlns:a16="http://schemas.microsoft.com/office/drawing/2014/main" id="{CE97AD97-A5A1-83DE-CEFD-1EC5B660D7A6}"/>
              </a:ext>
            </a:extLst>
          </p:cNvPr>
          <p:cNvSpPr/>
          <p:nvPr/>
        </p:nvSpPr>
        <p:spPr>
          <a:xfrm rot="16200000">
            <a:off x="2993672" y="4296079"/>
            <a:ext cx="1883616" cy="835410"/>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gradFill>
            <a:gsLst>
              <a:gs pos="0">
                <a:schemeClr val="accent1">
                  <a:alpha val="29000"/>
                </a:schemeClr>
              </a:gs>
              <a:gs pos="72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6BC5ACF-2BC0-6542-6477-853744EEBEA9}"/>
              </a:ext>
            </a:extLst>
          </p:cNvPr>
          <p:cNvSpPr/>
          <p:nvPr/>
        </p:nvSpPr>
        <p:spPr>
          <a:xfrm>
            <a:off x="-4948" y="0"/>
            <a:ext cx="12192000" cy="6878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8552171-DD39-831D-C510-56415AEF8510}"/>
              </a:ext>
            </a:extLst>
          </p:cNvPr>
          <p:cNvSpPr txBox="1"/>
          <p:nvPr/>
        </p:nvSpPr>
        <p:spPr>
          <a:xfrm>
            <a:off x="1194297" y="2778845"/>
            <a:ext cx="1591918" cy="923330"/>
          </a:xfrm>
          <a:prstGeom prst="rect">
            <a:avLst/>
          </a:prstGeom>
          <a:noFill/>
        </p:spPr>
        <p:txBody>
          <a:bodyPr wrap="square" rtlCol="0">
            <a:normAutofit/>
          </a:bodyPr>
          <a:lstStyle/>
          <a:p>
            <a:pPr algn="ctr"/>
            <a:r>
              <a:rPr lang="zh-CN" altLang="en-US" sz="4800" b="1" dirty="0">
                <a:solidFill>
                  <a:schemeClr val="tx2"/>
                </a:solidFill>
                <a:latin typeface="微软雅黑" panose="020B0503020204020204" pitchFamily="34" charset="-122"/>
                <a:ea typeface="微软雅黑" panose="020B0503020204020204" pitchFamily="34" charset="-122"/>
              </a:rPr>
              <a:t>目录</a:t>
            </a:r>
          </a:p>
        </p:txBody>
      </p:sp>
      <p:sp>
        <p:nvSpPr>
          <p:cNvPr id="28" name="文本框 27">
            <a:extLst>
              <a:ext uri="{FF2B5EF4-FFF2-40B4-BE49-F238E27FC236}">
                <a16:creationId xmlns:a16="http://schemas.microsoft.com/office/drawing/2014/main" id="{9EEFE713-070B-CF80-77D1-B8CE20B4728B}"/>
              </a:ext>
            </a:extLst>
          </p:cNvPr>
          <p:cNvSpPr txBox="1"/>
          <p:nvPr/>
        </p:nvSpPr>
        <p:spPr>
          <a:xfrm>
            <a:off x="1194297" y="3702175"/>
            <a:ext cx="1591918" cy="369332"/>
          </a:xfrm>
          <a:prstGeom prst="rect">
            <a:avLst/>
          </a:prstGeom>
          <a:noFill/>
        </p:spPr>
        <p:txBody>
          <a:bodyPr wrap="square" rtlCol="0">
            <a:normAutofit/>
          </a:bodyPr>
          <a:lstStyle/>
          <a:p>
            <a:pPr algn="ctr"/>
            <a:r>
              <a:rPr lang="en-US" altLang="zh-CN" dirty="0">
                <a:solidFill>
                  <a:schemeClr val="tx2"/>
                </a:solidFill>
                <a:latin typeface="微软雅黑" panose="020B0503020204020204" pitchFamily="34" charset="-122"/>
                <a:ea typeface="微软雅黑" panose="020B0503020204020204" pitchFamily="34" charset="-122"/>
              </a:rPr>
              <a:t>Content</a:t>
            </a:r>
            <a:endParaRPr lang="en-US" altLang="zh-CN" sz="1800" i="1" dirty="0">
              <a:solidFill>
                <a:schemeClr val="tx2"/>
              </a:solidFill>
              <a:latin typeface="微软雅黑" panose="020B0503020204020204" charset="-122"/>
              <a:ea typeface="微软雅黑" panose="020B0503020204020204" charset="-122"/>
            </a:endParaRPr>
          </a:p>
        </p:txBody>
      </p:sp>
      <p:sp>
        <p:nvSpPr>
          <p:cNvPr id="21" name="装饰">
            <a:extLst>
              <a:ext uri="{FF2B5EF4-FFF2-40B4-BE49-F238E27FC236}">
                <a16:creationId xmlns:a16="http://schemas.microsoft.com/office/drawing/2014/main" id="{5574CAA0-D709-4918-2669-F2019EA1D935}"/>
              </a:ext>
            </a:extLst>
          </p:cNvPr>
          <p:cNvSpPr/>
          <p:nvPr/>
        </p:nvSpPr>
        <p:spPr>
          <a:xfrm>
            <a:off x="-4948" y="2826069"/>
            <a:ext cx="564123" cy="12058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D48A0F4-6FD6-2806-16E9-4863E296CB28}"/>
              </a:ext>
            </a:extLst>
          </p:cNvPr>
          <p:cNvGrpSpPr/>
          <p:nvPr/>
        </p:nvGrpSpPr>
        <p:grpSpPr>
          <a:xfrm rot="16200000">
            <a:off x="11205740" y="-199633"/>
            <a:ext cx="189818" cy="1196259"/>
            <a:chOff x="11650379" y="272776"/>
            <a:chExt cx="253673" cy="1598686"/>
          </a:xfrm>
        </p:grpSpPr>
        <p:grpSp>
          <p:nvGrpSpPr>
            <p:cNvPr id="23" name="组合 22">
              <a:extLst>
                <a:ext uri="{FF2B5EF4-FFF2-40B4-BE49-F238E27FC236}">
                  <a16:creationId xmlns:a16="http://schemas.microsoft.com/office/drawing/2014/main" id="{23CCFFB7-9186-B336-124C-DE9FE8DDC12B}"/>
                </a:ext>
              </a:extLst>
            </p:cNvPr>
            <p:cNvGrpSpPr/>
            <p:nvPr/>
          </p:nvGrpSpPr>
          <p:grpSpPr>
            <a:xfrm>
              <a:off x="11650379" y="272776"/>
              <a:ext cx="253673" cy="422549"/>
              <a:chOff x="11650379" y="272776"/>
              <a:chExt cx="253673" cy="422549"/>
            </a:xfrm>
          </p:grpSpPr>
          <p:sp>
            <p:nvSpPr>
              <p:cNvPr id="25" name="椭圆 24">
                <a:extLst>
                  <a:ext uri="{FF2B5EF4-FFF2-40B4-BE49-F238E27FC236}">
                    <a16:creationId xmlns:a16="http://schemas.microsoft.com/office/drawing/2014/main" id="{BDD4C796-A855-1B65-9DDF-E0ED42C49231}"/>
                  </a:ext>
                </a:extLst>
              </p:cNvPr>
              <p:cNvSpPr/>
              <p:nvPr/>
            </p:nvSpPr>
            <p:spPr>
              <a:xfrm>
                <a:off x="11650379" y="272776"/>
                <a:ext cx="246529" cy="246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BB1A013B-36D5-6269-3E89-EA55EA2D9F1F}"/>
                  </a:ext>
                </a:extLst>
              </p:cNvPr>
              <p:cNvSpPr/>
              <p:nvPr/>
            </p:nvSpPr>
            <p:spPr>
              <a:xfrm>
                <a:off x="11657523" y="448796"/>
                <a:ext cx="246529" cy="24652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a:extLst>
                <a:ext uri="{FF2B5EF4-FFF2-40B4-BE49-F238E27FC236}">
                  <a16:creationId xmlns:a16="http://schemas.microsoft.com/office/drawing/2014/main" id="{BE700F60-EC1E-C9D7-4055-AF3DDDD3FB6C}"/>
                </a:ext>
              </a:extLst>
            </p:cNvPr>
            <p:cNvCxnSpPr>
              <a:cxnSpLocks/>
            </p:cNvCxnSpPr>
            <p:nvPr/>
          </p:nvCxnSpPr>
          <p:spPr>
            <a:xfrm flipH="1">
              <a:off x="11752966" y="1004231"/>
              <a:ext cx="4840" cy="86723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目录1">
            <a:extLst>
              <a:ext uri="{FF2B5EF4-FFF2-40B4-BE49-F238E27FC236}">
                <a16:creationId xmlns:a16="http://schemas.microsoft.com/office/drawing/2014/main" id="{13CE95DA-C51E-2310-79D9-DAADBF870CE7}"/>
              </a:ext>
            </a:extLst>
          </p:cNvPr>
          <p:cNvGrpSpPr/>
          <p:nvPr/>
        </p:nvGrpSpPr>
        <p:grpSpPr>
          <a:xfrm>
            <a:off x="3493402" y="1973030"/>
            <a:ext cx="7901481" cy="640467"/>
            <a:chOff x="6105" y="2657"/>
            <a:chExt cx="8945" cy="725"/>
          </a:xfrm>
        </p:grpSpPr>
        <p:sp>
          <p:nvSpPr>
            <p:cNvPr id="3" name="目录">
              <a:extLst>
                <a:ext uri="{FF2B5EF4-FFF2-40B4-BE49-F238E27FC236}">
                  <a16:creationId xmlns:a16="http://schemas.microsoft.com/office/drawing/2014/main" id="{7817CC48-A095-C109-2FBC-E895ABBDD109}"/>
                </a:ext>
              </a:extLst>
            </p:cNvPr>
            <p:cNvSpPr txBox="1"/>
            <p:nvPr>
              <p:custDataLst>
                <p:tags r:id="rId8"/>
              </p:custDataLst>
            </p:nvPr>
          </p:nvSpPr>
          <p:spPr>
            <a:xfrm>
              <a:off x="6863" y="2657"/>
              <a:ext cx="8187" cy="725"/>
            </a:xfrm>
            <a:prstGeom prst="rect">
              <a:avLst/>
            </a:prstGeom>
            <a:noFill/>
          </p:spPr>
          <p:txBody>
            <a:bodyPr wrap="square" rtlCol="0" anchor="ctr" anchorCtr="0">
              <a:normAutofit/>
            </a:bodyPr>
            <a:lstStyle/>
            <a:p>
              <a:pPr algn="l"/>
              <a:r>
                <a:rPr lang="en-US" altLang="zh-CN">
                  <a:solidFill>
                    <a:schemeClr val="tx2"/>
                  </a:solidFill>
                  <a:latin typeface="微软雅黑" panose="020B0503020204020204" charset="-122"/>
                  <a:ea typeface="微软雅黑" panose="020B0503020204020204" charset="-122"/>
                  <a:sym typeface="+mn-ea"/>
                </a:rPr>
                <a:t>Agenda</a:t>
              </a:r>
              <a:endParaRPr lang="zh-CN" altLang="en-US" dirty="0">
                <a:solidFill>
                  <a:schemeClr val="tx2"/>
                </a:solidFill>
                <a:latin typeface="微软雅黑" panose="020B0503020204020204" charset="-122"/>
                <a:ea typeface="微软雅黑" panose="020B0503020204020204" charset="-122"/>
                <a:sym typeface="+mn-ea"/>
              </a:endParaRPr>
            </a:p>
          </p:txBody>
        </p:sp>
        <p:sp>
          <p:nvSpPr>
            <p:cNvPr id="6" name="序号">
              <a:extLst>
                <a:ext uri="{FF2B5EF4-FFF2-40B4-BE49-F238E27FC236}">
                  <a16:creationId xmlns:a16="http://schemas.microsoft.com/office/drawing/2014/main" id="{E7C946A7-7418-1B00-01F7-399F4E83DB72}"/>
                </a:ext>
              </a:extLst>
            </p:cNvPr>
            <p:cNvSpPr txBox="1"/>
            <p:nvPr>
              <p:custDataLst>
                <p:tags r:id="rId9"/>
              </p:custDataLst>
            </p:nvPr>
          </p:nvSpPr>
          <p:spPr>
            <a:xfrm>
              <a:off x="6105" y="2708"/>
              <a:ext cx="719" cy="622"/>
            </a:xfrm>
            <a:prstGeom prst="rect">
              <a:avLst/>
            </a:prstGeom>
            <a:noFill/>
          </p:spPr>
          <p:txBody>
            <a:bodyPr wrap="square" rtlCol="0" anchor="ctr">
              <a:normAutofit/>
            </a:bodyPr>
            <a:lstStyle/>
            <a:p>
              <a:r>
                <a:rPr lang="en-US" altLang="zh-CN" sz="2800" b="1">
                  <a:solidFill>
                    <a:schemeClr val="tx2"/>
                  </a:solidFill>
                  <a:latin typeface="微软雅黑" panose="020B0503020204020204" charset="-122"/>
                  <a:ea typeface="微软雅黑" panose="020B0503020204020204" charset="-122"/>
                </a:rPr>
                <a:t>01</a:t>
              </a:r>
              <a:endParaRPr lang="en-US" altLang="zh-CN" sz="2800" b="1" dirty="0">
                <a:solidFill>
                  <a:schemeClr val="tx2"/>
                </a:solidFill>
                <a:latin typeface="微软雅黑" panose="020B0503020204020204" charset="-122"/>
                <a:ea typeface="微软雅黑" panose="020B0503020204020204" charset="-122"/>
              </a:endParaRPr>
            </a:p>
          </p:txBody>
        </p:sp>
      </p:grpSp>
      <p:grpSp>
        <p:nvGrpSpPr>
          <p:cNvPr id="4" name="目录2">
            <a:extLst>
              <a:ext uri="{FF2B5EF4-FFF2-40B4-BE49-F238E27FC236}">
                <a16:creationId xmlns:a16="http://schemas.microsoft.com/office/drawing/2014/main" id="{99F8C5F0-F05A-E9F4-96CB-EFBCAC54B9B1}"/>
              </a:ext>
            </a:extLst>
          </p:cNvPr>
          <p:cNvGrpSpPr/>
          <p:nvPr/>
        </p:nvGrpSpPr>
        <p:grpSpPr>
          <a:xfrm>
            <a:off x="3493402" y="2789921"/>
            <a:ext cx="7901481" cy="640467"/>
            <a:chOff x="6105" y="2657"/>
            <a:chExt cx="8945" cy="725"/>
          </a:xfrm>
        </p:grpSpPr>
        <p:sp>
          <p:nvSpPr>
            <p:cNvPr id="7" name="目录">
              <a:extLst>
                <a:ext uri="{FF2B5EF4-FFF2-40B4-BE49-F238E27FC236}">
                  <a16:creationId xmlns:a16="http://schemas.microsoft.com/office/drawing/2014/main" id="{A885BDB6-E1AE-76F4-6809-BDF303E687B7}"/>
                </a:ext>
              </a:extLst>
            </p:cNvPr>
            <p:cNvSpPr txBox="1"/>
            <p:nvPr>
              <p:custDataLst>
                <p:tags r:id="rId6"/>
              </p:custDataLst>
            </p:nvPr>
          </p:nvSpPr>
          <p:spPr>
            <a:xfrm>
              <a:off x="6863" y="2657"/>
              <a:ext cx="8187" cy="725"/>
            </a:xfrm>
            <a:prstGeom prst="rect">
              <a:avLst/>
            </a:prstGeom>
            <a:noFill/>
          </p:spPr>
          <p:txBody>
            <a:bodyPr wrap="square" rtlCol="0" anchor="ctr" anchorCtr="0">
              <a:normAutofit/>
            </a:bodyPr>
            <a:lstStyle/>
            <a:p>
              <a:pPr algn="l"/>
              <a:r>
                <a:rPr lang="en-US" altLang="zh-CN">
                  <a:solidFill>
                    <a:schemeClr val="tx2"/>
                  </a:solidFill>
                  <a:latin typeface="微软雅黑" panose="020B0503020204020204" charset="-122"/>
                  <a:ea typeface="微软雅黑" panose="020B0503020204020204" charset="-122"/>
                  <a:sym typeface="+mn-ea"/>
                </a:rPr>
                <a:t>what is Excel DSL</a:t>
              </a:r>
              <a:endParaRPr lang="zh-CN" altLang="en-US" dirty="0">
                <a:solidFill>
                  <a:schemeClr val="tx2"/>
                </a:solidFill>
                <a:latin typeface="微软雅黑" panose="020B0503020204020204" charset="-122"/>
                <a:ea typeface="微软雅黑" panose="020B0503020204020204" charset="-122"/>
                <a:sym typeface="+mn-ea"/>
              </a:endParaRPr>
            </a:p>
          </p:txBody>
        </p:sp>
        <p:sp>
          <p:nvSpPr>
            <p:cNvPr id="8" name="序号">
              <a:extLst>
                <a:ext uri="{FF2B5EF4-FFF2-40B4-BE49-F238E27FC236}">
                  <a16:creationId xmlns:a16="http://schemas.microsoft.com/office/drawing/2014/main" id="{E811BED5-F9C1-F64E-2214-7CF5725FABFB}"/>
                </a:ext>
              </a:extLst>
            </p:cNvPr>
            <p:cNvSpPr txBox="1"/>
            <p:nvPr>
              <p:custDataLst>
                <p:tags r:id="rId7"/>
              </p:custDataLst>
            </p:nvPr>
          </p:nvSpPr>
          <p:spPr>
            <a:xfrm>
              <a:off x="6105" y="2708"/>
              <a:ext cx="719" cy="622"/>
            </a:xfrm>
            <a:prstGeom prst="rect">
              <a:avLst/>
            </a:prstGeom>
            <a:noFill/>
          </p:spPr>
          <p:txBody>
            <a:bodyPr wrap="square" rtlCol="0" anchor="ctr">
              <a:normAutofit/>
            </a:bodyPr>
            <a:lstStyle/>
            <a:p>
              <a:r>
                <a:rPr lang="en-US" altLang="zh-CN" sz="2800" b="1">
                  <a:solidFill>
                    <a:schemeClr val="tx2"/>
                  </a:solidFill>
                  <a:latin typeface="微软雅黑" panose="020B0503020204020204" charset="-122"/>
                  <a:ea typeface="微软雅黑" panose="020B0503020204020204" charset="-122"/>
                </a:rPr>
                <a:t>02</a:t>
              </a:r>
              <a:endParaRPr lang="en-US" altLang="zh-CN" sz="2800" b="1" dirty="0">
                <a:solidFill>
                  <a:schemeClr val="tx2"/>
                </a:solidFill>
                <a:latin typeface="微软雅黑" panose="020B0503020204020204" charset="-122"/>
                <a:ea typeface="微软雅黑" panose="020B0503020204020204" charset="-122"/>
              </a:endParaRPr>
            </a:p>
          </p:txBody>
        </p:sp>
      </p:grpSp>
      <p:grpSp>
        <p:nvGrpSpPr>
          <p:cNvPr id="9" name="目录3">
            <a:extLst>
              <a:ext uri="{FF2B5EF4-FFF2-40B4-BE49-F238E27FC236}">
                <a16:creationId xmlns:a16="http://schemas.microsoft.com/office/drawing/2014/main" id="{971A164E-7FCE-CAF8-7226-40A0EEADF799}"/>
              </a:ext>
            </a:extLst>
          </p:cNvPr>
          <p:cNvGrpSpPr/>
          <p:nvPr/>
        </p:nvGrpSpPr>
        <p:grpSpPr>
          <a:xfrm>
            <a:off x="3493402" y="3606812"/>
            <a:ext cx="7901481" cy="640467"/>
            <a:chOff x="6105" y="2657"/>
            <a:chExt cx="8945" cy="725"/>
          </a:xfrm>
        </p:grpSpPr>
        <p:sp>
          <p:nvSpPr>
            <p:cNvPr id="10" name="目录">
              <a:extLst>
                <a:ext uri="{FF2B5EF4-FFF2-40B4-BE49-F238E27FC236}">
                  <a16:creationId xmlns:a16="http://schemas.microsoft.com/office/drawing/2014/main" id="{70ED7CBD-1135-F55E-3755-EED172C0711A}"/>
                </a:ext>
              </a:extLst>
            </p:cNvPr>
            <p:cNvSpPr txBox="1"/>
            <p:nvPr>
              <p:custDataLst>
                <p:tags r:id="rId4"/>
              </p:custDataLst>
            </p:nvPr>
          </p:nvSpPr>
          <p:spPr>
            <a:xfrm>
              <a:off x="6863" y="2657"/>
              <a:ext cx="8187" cy="725"/>
            </a:xfrm>
            <a:prstGeom prst="rect">
              <a:avLst/>
            </a:prstGeom>
            <a:noFill/>
          </p:spPr>
          <p:txBody>
            <a:bodyPr wrap="square" rtlCol="0" anchor="ctr" anchorCtr="0">
              <a:normAutofit/>
            </a:bodyPr>
            <a:lstStyle/>
            <a:p>
              <a:pPr algn="l"/>
              <a:r>
                <a:rPr lang="en-US" altLang="zh-CN">
                  <a:solidFill>
                    <a:schemeClr val="tx2"/>
                  </a:solidFill>
                  <a:latin typeface="微软雅黑" panose="020B0503020204020204" charset="-122"/>
                  <a:ea typeface="微软雅黑" panose="020B0503020204020204" charset="-122"/>
                  <a:sym typeface="+mn-ea"/>
                </a:rPr>
                <a:t>usage scenario</a:t>
              </a:r>
              <a:endParaRPr lang="zh-CN" altLang="en-US" dirty="0">
                <a:solidFill>
                  <a:schemeClr val="tx2"/>
                </a:solidFill>
                <a:latin typeface="微软雅黑" panose="020B0503020204020204" charset="-122"/>
                <a:ea typeface="微软雅黑" panose="020B0503020204020204" charset="-122"/>
                <a:sym typeface="+mn-ea"/>
              </a:endParaRPr>
            </a:p>
          </p:txBody>
        </p:sp>
        <p:sp>
          <p:nvSpPr>
            <p:cNvPr id="11" name="序号">
              <a:extLst>
                <a:ext uri="{FF2B5EF4-FFF2-40B4-BE49-F238E27FC236}">
                  <a16:creationId xmlns:a16="http://schemas.microsoft.com/office/drawing/2014/main" id="{8D55C7C0-AB17-7B96-22EF-DC7DA76280F7}"/>
                </a:ext>
              </a:extLst>
            </p:cNvPr>
            <p:cNvSpPr txBox="1"/>
            <p:nvPr>
              <p:custDataLst>
                <p:tags r:id="rId5"/>
              </p:custDataLst>
            </p:nvPr>
          </p:nvSpPr>
          <p:spPr>
            <a:xfrm>
              <a:off x="6105" y="2708"/>
              <a:ext cx="719" cy="622"/>
            </a:xfrm>
            <a:prstGeom prst="rect">
              <a:avLst/>
            </a:prstGeom>
            <a:noFill/>
          </p:spPr>
          <p:txBody>
            <a:bodyPr wrap="square" rtlCol="0" anchor="ctr">
              <a:normAutofit/>
            </a:bodyPr>
            <a:lstStyle/>
            <a:p>
              <a:r>
                <a:rPr lang="en-US" altLang="zh-CN" sz="2800" b="1">
                  <a:solidFill>
                    <a:schemeClr val="tx2"/>
                  </a:solidFill>
                  <a:latin typeface="微软雅黑" panose="020B0503020204020204" charset="-122"/>
                  <a:ea typeface="微软雅黑" panose="020B0503020204020204" charset="-122"/>
                </a:rPr>
                <a:t>03</a:t>
              </a:r>
              <a:endParaRPr lang="en-US" altLang="zh-CN" sz="2800" b="1" dirty="0">
                <a:solidFill>
                  <a:schemeClr val="tx2"/>
                </a:solidFill>
                <a:latin typeface="微软雅黑" panose="020B0503020204020204" charset="-122"/>
                <a:ea typeface="微软雅黑" panose="020B0503020204020204" charset="-122"/>
              </a:endParaRPr>
            </a:p>
          </p:txBody>
        </p:sp>
      </p:grpSp>
      <p:grpSp>
        <p:nvGrpSpPr>
          <p:cNvPr id="12" name="目录4">
            <a:extLst>
              <a:ext uri="{FF2B5EF4-FFF2-40B4-BE49-F238E27FC236}">
                <a16:creationId xmlns:a16="http://schemas.microsoft.com/office/drawing/2014/main" id="{717820FE-BBA5-BCE9-CF4D-17E08F173098}"/>
              </a:ext>
            </a:extLst>
          </p:cNvPr>
          <p:cNvGrpSpPr/>
          <p:nvPr/>
        </p:nvGrpSpPr>
        <p:grpSpPr>
          <a:xfrm>
            <a:off x="3493402" y="4423702"/>
            <a:ext cx="7901481" cy="640467"/>
            <a:chOff x="6105" y="2657"/>
            <a:chExt cx="8945" cy="725"/>
          </a:xfrm>
        </p:grpSpPr>
        <p:sp>
          <p:nvSpPr>
            <p:cNvPr id="13" name="目录">
              <a:extLst>
                <a:ext uri="{FF2B5EF4-FFF2-40B4-BE49-F238E27FC236}">
                  <a16:creationId xmlns:a16="http://schemas.microsoft.com/office/drawing/2014/main" id="{231F7437-30A9-18B3-FDB4-61355B2DA837}"/>
                </a:ext>
              </a:extLst>
            </p:cNvPr>
            <p:cNvSpPr txBox="1"/>
            <p:nvPr>
              <p:custDataLst>
                <p:tags r:id="rId2"/>
              </p:custDataLst>
            </p:nvPr>
          </p:nvSpPr>
          <p:spPr>
            <a:xfrm>
              <a:off x="6863" y="2657"/>
              <a:ext cx="8187" cy="725"/>
            </a:xfrm>
            <a:prstGeom prst="rect">
              <a:avLst/>
            </a:prstGeom>
            <a:noFill/>
          </p:spPr>
          <p:txBody>
            <a:bodyPr wrap="square" rtlCol="0" anchor="ctr" anchorCtr="0">
              <a:normAutofit/>
            </a:bodyPr>
            <a:lstStyle/>
            <a:p>
              <a:pPr algn="l"/>
              <a:r>
                <a:rPr lang="en-US" altLang="zh-CN">
                  <a:solidFill>
                    <a:schemeClr val="tx2"/>
                  </a:solidFill>
                  <a:latin typeface="微软雅黑" panose="020B0503020204020204" charset="-122"/>
                  <a:ea typeface="微软雅黑" panose="020B0503020204020204" charset="-122"/>
                  <a:sym typeface="+mn-ea"/>
                </a:rPr>
                <a:t>DSL Syntax</a:t>
              </a:r>
              <a:endParaRPr lang="zh-CN" altLang="en-US" dirty="0">
                <a:solidFill>
                  <a:schemeClr val="tx2"/>
                </a:solidFill>
                <a:latin typeface="微软雅黑" panose="020B0503020204020204" charset="-122"/>
                <a:ea typeface="微软雅黑" panose="020B0503020204020204" charset="-122"/>
                <a:sym typeface="+mn-ea"/>
              </a:endParaRPr>
            </a:p>
          </p:txBody>
        </p:sp>
        <p:sp>
          <p:nvSpPr>
            <p:cNvPr id="14" name="序号">
              <a:extLst>
                <a:ext uri="{FF2B5EF4-FFF2-40B4-BE49-F238E27FC236}">
                  <a16:creationId xmlns:a16="http://schemas.microsoft.com/office/drawing/2014/main" id="{F2A711C6-CE55-818A-B09F-2A1E7A1B7D70}"/>
                </a:ext>
              </a:extLst>
            </p:cNvPr>
            <p:cNvSpPr txBox="1"/>
            <p:nvPr>
              <p:custDataLst>
                <p:tags r:id="rId3"/>
              </p:custDataLst>
            </p:nvPr>
          </p:nvSpPr>
          <p:spPr>
            <a:xfrm>
              <a:off x="6105" y="2708"/>
              <a:ext cx="719" cy="622"/>
            </a:xfrm>
            <a:prstGeom prst="rect">
              <a:avLst/>
            </a:prstGeom>
            <a:noFill/>
          </p:spPr>
          <p:txBody>
            <a:bodyPr wrap="square" rtlCol="0" anchor="ctr">
              <a:normAutofit/>
            </a:bodyPr>
            <a:lstStyle/>
            <a:p>
              <a:r>
                <a:rPr lang="en-US" altLang="zh-CN" sz="2800" b="1">
                  <a:solidFill>
                    <a:schemeClr val="tx2"/>
                  </a:solidFill>
                  <a:latin typeface="微软雅黑" panose="020B0503020204020204" charset="-122"/>
                  <a:ea typeface="微软雅黑" panose="020B0503020204020204" charset="-122"/>
                </a:rPr>
                <a:t>04</a:t>
              </a:r>
              <a:endParaRPr lang="en-US" altLang="zh-CN" sz="2800" b="1" dirty="0">
                <a:solidFill>
                  <a:schemeClr val="tx2"/>
                </a:solidFill>
                <a:latin typeface="微软雅黑" panose="020B0503020204020204" charset="-122"/>
                <a:ea typeface="微软雅黑" panose="020B0503020204020204" charset="-122"/>
              </a:endParaRPr>
            </a:p>
          </p:txBody>
        </p:sp>
      </p:grpSp>
    </p:spTree>
    <p:custDataLst>
      <p:tags r:id="rId1"/>
    </p:custDataLst>
    <p:extLst>
      <p:ext uri="{BB962C8B-B14F-4D97-AF65-F5344CB8AC3E}">
        <p14:creationId xmlns:p14="http://schemas.microsoft.com/office/powerpoint/2010/main" val="69874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907070" y="1988973"/>
            <a:ext cx="3643313" cy="1290268"/>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椭圆 10"/>
          <p:cNvSpPr/>
          <p:nvPr/>
        </p:nvSpPr>
        <p:spPr>
          <a:xfrm>
            <a:off x="4520141" y="3280912"/>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3" name="任意多边形: 形状 22"/>
          <p:cNvSpPr/>
          <p:nvPr/>
        </p:nvSpPr>
        <p:spPr>
          <a:xfrm>
            <a:off x="7052600" y="1621328"/>
            <a:ext cx="4319270" cy="1442077"/>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2" name="子标题1"/>
          <p:cNvSpPr txBox="1"/>
          <p:nvPr>
            <p:custDataLst>
              <p:tags r:id="rId2"/>
            </p:custDataLst>
          </p:nvPr>
        </p:nvSpPr>
        <p:spPr>
          <a:xfrm>
            <a:off x="866430" y="1452224"/>
            <a:ext cx="3221574" cy="398780"/>
          </a:xfrm>
          <a:prstGeom prst="rect">
            <a:avLst/>
          </a:prstGeom>
          <a:noFill/>
        </p:spPr>
        <p:txBody>
          <a:bodyPr wrap="square" rtlCol="0" anchor="ctr">
            <a:normAutofit/>
          </a:bodyPr>
          <a:lstStyle/>
          <a:p>
            <a:r>
              <a:rPr lang="en-US" altLang="zh-CN" sz="2000" b="1">
                <a:solidFill>
                  <a:schemeClr val="accent1"/>
                </a:solidFill>
                <a:latin typeface="微软雅黑" panose="020B0503020204020204" charset="-122"/>
                <a:ea typeface="微软雅黑" panose="020B0503020204020204" charset="-122"/>
              </a:rPr>
              <a:t>What is Excel DSL?</a:t>
            </a:r>
            <a:endParaRPr lang="zh-CN" altLang="en-US" sz="2000" b="1" dirty="0">
              <a:solidFill>
                <a:schemeClr val="accent1"/>
              </a:solidFill>
              <a:latin typeface="微软雅黑" panose="020B0503020204020204" charset="-122"/>
              <a:ea typeface="微软雅黑" panose="020B0503020204020204" charset="-122"/>
            </a:endParaRPr>
          </a:p>
        </p:txBody>
      </p:sp>
      <p:sp>
        <p:nvSpPr>
          <p:cNvPr id="24" name="子标题2"/>
          <p:cNvSpPr txBox="1"/>
          <p:nvPr>
            <p:custDataLst>
              <p:tags r:id="rId3"/>
            </p:custDataLst>
          </p:nvPr>
        </p:nvSpPr>
        <p:spPr>
          <a:xfrm>
            <a:off x="8260434" y="1107008"/>
            <a:ext cx="3172396" cy="398780"/>
          </a:xfrm>
          <a:prstGeom prst="rect">
            <a:avLst/>
          </a:prstGeom>
          <a:noFill/>
        </p:spPr>
        <p:txBody>
          <a:bodyPr wrap="square" rtlCol="0" anchor="ctr">
            <a:normAutofit fontScale="25000" lnSpcReduction="20000"/>
          </a:bodyPr>
          <a:lstStyle/>
          <a:p>
            <a:pPr algn="r"/>
            <a:r>
              <a:rPr lang="en-US" altLang="zh-CN" sz="2000" b="1">
                <a:solidFill>
                  <a:schemeClr val="accent1"/>
                </a:solidFill>
                <a:latin typeface="微软雅黑" panose="020B0503020204020204" charset="-122"/>
                <a:ea typeface="微软雅黑" panose="020B0503020204020204" charset="-122"/>
              </a:rPr>
              <a:t>Characteristics of Excel DSL:
1. Easy to use: Excel DSL is designed for simplicity and user-friendliness. Users with basic knowledge of Excel can easily understand and use the DSL.
2. Customizable: Excel DSL allows users to create custom functions and formulas that suit their own specific needs. This flexibility makes it a versatile tool for various applications.
3. Integration with Excel: Excel DSL seamlessly integrates with Microsoft Excel, allowing users to leverage the full power of Excel while benefiting from the additional features provided by the DSL.
4. Enhanced productivity: With Excel DSL, users can automate repetitive tasks, perform complex calculations, and generate reports efficiently, leading to improved productivity.
5. Data manipulation capabilities: Excel DSL provides a wide range of functions and operations for manipulating data, from simple arithmetic calculations to advanced data analysis.
6. Extensibility: Excel DSL can be extended with additional modules and plugins, allowing users to enhance its capabilities and tailor it to their specific requirements.
7. Collaboration and sharing: Excel DSL enables multiple users to collaborate on a project by allowing them to share and edit DSL scripts and data files. This facilitates teamwork and improves efficiency.
8. Error handling and debugging: Excel DSL includes robust error handling and debugging features, making it easier to identify and fix errors in scripts.
9. Scalability: Excel DSL can handle large datasets and complex calculations without sacrificing performance. It is a scalable solution that can accommodate the needs of small to large-scale projects.</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子标题3"/>
          <p:cNvSpPr txBox="1"/>
          <p:nvPr>
            <p:custDataLst>
              <p:tags r:id="rId4"/>
            </p:custDataLst>
          </p:nvPr>
        </p:nvSpPr>
        <p:spPr>
          <a:xfrm>
            <a:off x="8260434" y="4001945"/>
            <a:ext cx="3172396" cy="398780"/>
          </a:xfrm>
          <a:prstGeom prst="rect">
            <a:avLst/>
          </a:prstGeom>
          <a:noFill/>
        </p:spPr>
        <p:txBody>
          <a:bodyPr wrap="square" rtlCol="0" anchor="ctr">
            <a:normAutofit fontScale="62500" lnSpcReduction="20000"/>
          </a:bodyPr>
          <a:lstStyle/>
          <a:p>
            <a:pPr algn="r"/>
            <a:r>
              <a:rPr lang="en-US" altLang="zh-CN" sz="2000" b="1">
                <a:solidFill>
                  <a:schemeClr val="accent1"/>
                </a:solidFill>
                <a:latin typeface="微软雅黑" panose="020B0503020204020204" charset="-122"/>
                <a:ea typeface="微软雅黑" panose="020B0503020204020204" charset="-122"/>
              </a:rPr>
              <a:t>Application scenarios of Excel DSL.</a:t>
            </a:r>
            <a:endParaRPr lang="zh-CN" altLang="en-US" sz="2000" b="1" dirty="0">
              <a:solidFill>
                <a:schemeClr val="accent1"/>
              </a:solidFill>
              <a:latin typeface="微软雅黑" panose="020B0503020204020204" charset="-122"/>
              <a:ea typeface="微软雅黑" panose="020B0503020204020204" charset="-122"/>
            </a:endParaRPr>
          </a:p>
        </p:txBody>
      </p:sp>
      <p:sp>
        <p:nvSpPr>
          <p:cNvPr id="28" name="任意多边形: 形状 27"/>
          <p:cNvSpPr/>
          <p:nvPr/>
        </p:nvSpPr>
        <p:spPr>
          <a:xfrm>
            <a:off x="7805710" y="4527073"/>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p>
        </p:txBody>
      </p:sp>
      <p:sp>
        <p:nvSpPr>
          <p:cNvPr id="29" name="椭圆 28"/>
          <p:cNvSpPr/>
          <p:nvPr/>
        </p:nvSpPr>
        <p:spPr>
          <a:xfrm>
            <a:off x="6982115" y="3061064"/>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0" name="椭圆 29"/>
          <p:cNvSpPr/>
          <p:nvPr/>
        </p:nvSpPr>
        <p:spPr>
          <a:xfrm>
            <a:off x="7760309" y="4818186"/>
            <a:ext cx="70485" cy="70485"/>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1" name="关键词1-子标题3"/>
          <p:cNvSpPr/>
          <p:nvPr>
            <p:custDataLst>
              <p:tags r:id="rId5"/>
            </p:custDataLst>
          </p:nvPr>
        </p:nvSpPr>
        <p:spPr>
          <a:xfrm>
            <a:off x="8610890" y="4684091"/>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1400">
                <a:solidFill>
                  <a:schemeClr val="bg2"/>
                </a:solidFill>
                <a:latin typeface="微软雅黑" panose="020B0503020204020204" charset="-122"/>
                <a:ea typeface="微软雅黑" panose="020B0503020204020204" charset="-122"/>
              </a:rPr>
              <a:t>Excel DSL (Spreadsheet Domain Specific Language)</a:t>
            </a:r>
            <a:endParaRPr lang="zh-CN" altLang="en-US" sz="1400" dirty="0">
              <a:solidFill>
                <a:schemeClr val="bg2"/>
              </a:solidFill>
              <a:latin typeface="微软雅黑" panose="020B0503020204020204" charset="-122"/>
              <a:ea typeface="微软雅黑" panose="020B0503020204020204" charset="-122"/>
            </a:endParaRPr>
          </a:p>
        </p:txBody>
      </p:sp>
      <p:sp>
        <p:nvSpPr>
          <p:cNvPr id="32" name="关键词2-子标题3"/>
          <p:cNvSpPr/>
          <p:nvPr>
            <p:custDataLst>
              <p:tags r:id="rId6"/>
            </p:custDataLst>
          </p:nvPr>
        </p:nvSpPr>
        <p:spPr>
          <a:xfrm>
            <a:off x="8610890" y="531435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a:solidFill>
                  <a:schemeClr val="bg2"/>
                </a:solidFill>
                <a:latin typeface="微软雅黑" panose="020B0503020204020204" charset="-122"/>
                <a:ea typeface="微软雅黑" panose="020B0503020204020204" charset="-122"/>
              </a:rPr>
              <a:t>Data cleaning.</a:t>
            </a:r>
            <a:endParaRPr lang="zh-CN" altLang="en-US" sz="1400" dirty="0">
              <a:solidFill>
                <a:schemeClr val="bg2"/>
              </a:solidFill>
              <a:latin typeface="微软雅黑" panose="020B0503020204020204" charset="-122"/>
              <a:ea typeface="微软雅黑" panose="020B0503020204020204" charset="-122"/>
            </a:endParaRPr>
          </a:p>
        </p:txBody>
      </p:sp>
      <p:sp>
        <p:nvSpPr>
          <p:cNvPr id="33" name="关键词3-子标题3"/>
          <p:cNvSpPr/>
          <p:nvPr>
            <p:custDataLst>
              <p:tags r:id="rId7"/>
            </p:custDataLst>
          </p:nvPr>
        </p:nvSpPr>
        <p:spPr>
          <a:xfrm>
            <a:off x="8610890" y="5944628"/>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US" altLang="zh-CN" sz="1400">
                <a:solidFill>
                  <a:schemeClr val="bg2"/>
                </a:solidFill>
                <a:latin typeface="微软雅黑" panose="020B0503020204020204" charset="-122"/>
                <a:ea typeface="微软雅黑" panose="020B0503020204020204" charset="-122"/>
              </a:rPr>
              <a:t>Automated report generation.</a:t>
            </a:r>
            <a:endParaRPr lang="zh-CN" altLang="en-US" sz="1400" dirty="0">
              <a:solidFill>
                <a:schemeClr val="bg2"/>
              </a:solidFill>
              <a:latin typeface="微软雅黑" panose="020B0503020204020204" charset="-122"/>
              <a:ea typeface="微软雅黑" panose="020B0503020204020204" charset="-122"/>
            </a:endParaRPr>
          </a:p>
        </p:txBody>
      </p:sp>
      <p:sp>
        <p:nvSpPr>
          <p:cNvPr id="25" name="关键词1-子标题2"/>
          <p:cNvSpPr/>
          <p:nvPr>
            <p:custDataLst>
              <p:tags r:id="rId8"/>
            </p:custDataLst>
          </p:nvPr>
        </p:nvSpPr>
        <p:spPr>
          <a:xfrm>
            <a:off x="8610890" y="1905942"/>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a:solidFill>
                  <a:schemeClr val="bg2"/>
                </a:solidFill>
                <a:latin typeface="微软雅黑" panose="020B0503020204020204" charset="-122"/>
                <a:ea typeface="微软雅黑" panose="020B0503020204020204" charset="-122"/>
              </a:rPr>
              <a:t>Usability.</a:t>
            </a:r>
            <a:endParaRPr lang="zh-CN" altLang="en-US" sz="1400" dirty="0">
              <a:solidFill>
                <a:schemeClr val="bg2"/>
              </a:solidFill>
              <a:latin typeface="微软雅黑" panose="020B0503020204020204" charset="-122"/>
              <a:ea typeface="微软雅黑" panose="020B0503020204020204" charset="-122"/>
            </a:endParaRPr>
          </a:p>
        </p:txBody>
      </p:sp>
      <p:sp>
        <p:nvSpPr>
          <p:cNvPr id="26" name="关键词2-子标题2"/>
          <p:cNvSpPr/>
          <p:nvPr>
            <p:custDataLst>
              <p:tags r:id="rId9"/>
            </p:custDataLst>
          </p:nvPr>
        </p:nvSpPr>
        <p:spPr>
          <a:xfrm>
            <a:off x="8610890" y="2536210"/>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a:solidFill>
                  <a:schemeClr val="bg2"/>
                </a:solidFill>
                <a:latin typeface="微软雅黑" panose="020B0503020204020204" charset="-122"/>
                <a:ea typeface="微软雅黑" panose="020B0503020204020204" charset="-122"/>
              </a:rPr>
              <a:t>Flexibility.</a:t>
            </a:r>
            <a:endParaRPr lang="zh-CN" altLang="en-US" sz="1400" dirty="0">
              <a:solidFill>
                <a:schemeClr val="bg2"/>
              </a:solidFill>
              <a:latin typeface="微软雅黑" panose="020B0503020204020204" charset="-122"/>
              <a:ea typeface="微软雅黑" panose="020B0503020204020204" charset="-122"/>
            </a:endParaRPr>
          </a:p>
        </p:txBody>
      </p:sp>
      <p:sp>
        <p:nvSpPr>
          <p:cNvPr id="27" name="关键词3-子标题2"/>
          <p:cNvSpPr/>
          <p:nvPr>
            <p:custDataLst>
              <p:tags r:id="rId10"/>
            </p:custDataLst>
          </p:nvPr>
        </p:nvSpPr>
        <p:spPr>
          <a:xfrm>
            <a:off x="8610890" y="3166479"/>
            <a:ext cx="2760978"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dirty="0">
                <a:solidFill>
                  <a:schemeClr val="bg2"/>
                </a:solidFill>
                <a:latin typeface="微软雅黑" panose="020B0503020204020204" charset="-122"/>
                <a:ea typeface="微软雅黑" panose="020B0503020204020204" charset="-122"/>
              </a:rPr>
              <a:t>scalability.</a:t>
            </a:r>
            <a:endParaRPr lang="zh-CN" altLang="en-US" sz="1400" dirty="0">
              <a:solidFill>
                <a:schemeClr val="bg2"/>
              </a:solidFill>
              <a:latin typeface="微软雅黑" panose="020B0503020204020204" charset="-122"/>
              <a:ea typeface="微软雅黑" panose="020B0503020204020204" charset="-122"/>
            </a:endParaRPr>
          </a:p>
        </p:txBody>
      </p:sp>
      <p:sp>
        <p:nvSpPr>
          <p:cNvPr id="14" name="关键词1-子标题1"/>
          <p:cNvSpPr/>
          <p:nvPr>
            <p:custDataLst>
              <p:tags r:id="rId11"/>
            </p:custDataLst>
          </p:nvPr>
        </p:nvSpPr>
        <p:spPr>
          <a:xfrm>
            <a:off x="907070" y="2277666"/>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a:solidFill>
                  <a:schemeClr val="bg2"/>
                </a:solidFill>
                <a:latin typeface="微软雅黑" panose="020B0503020204020204" charset="-122"/>
                <a:ea typeface="微软雅黑" panose="020B0503020204020204" charset="-122"/>
              </a:rPr>
              <a:t>Excel DSL.</a:t>
            </a:r>
            <a:endParaRPr lang="zh-CN" altLang="en-US" sz="1400" dirty="0">
              <a:solidFill>
                <a:schemeClr val="bg2"/>
              </a:solidFill>
              <a:latin typeface="微软雅黑" panose="020B0503020204020204" charset="-122"/>
              <a:ea typeface="微软雅黑" panose="020B0503020204020204" charset="-122"/>
            </a:endParaRPr>
          </a:p>
        </p:txBody>
      </p:sp>
      <p:sp>
        <p:nvSpPr>
          <p:cNvPr id="15" name="关键词2-子标题1"/>
          <p:cNvSpPr/>
          <p:nvPr>
            <p:custDataLst>
              <p:tags r:id="rId12"/>
            </p:custDataLst>
          </p:nvPr>
        </p:nvSpPr>
        <p:spPr>
          <a:xfrm>
            <a:off x="907070" y="2907934"/>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400">
                <a:solidFill>
                  <a:schemeClr val="bg2"/>
                </a:solidFill>
                <a:latin typeface="微软雅黑" panose="020B0503020204020204" charset="-122"/>
                <a:ea typeface="微软雅黑" panose="020B0503020204020204" charset="-122"/>
              </a:rPr>
              <a:t>Microsoft Excel.</a:t>
            </a:r>
            <a:endParaRPr lang="zh-CN" altLang="en-US" sz="1400" dirty="0">
              <a:solidFill>
                <a:schemeClr val="bg2"/>
              </a:solidFill>
              <a:latin typeface="微软雅黑" panose="020B0503020204020204" charset="-122"/>
              <a:ea typeface="微软雅黑" panose="020B0503020204020204" charset="-122"/>
            </a:endParaRPr>
          </a:p>
        </p:txBody>
      </p:sp>
      <p:sp>
        <p:nvSpPr>
          <p:cNvPr id="16" name="关键词3-子标题1"/>
          <p:cNvSpPr/>
          <p:nvPr>
            <p:custDataLst>
              <p:tags r:id="rId13"/>
            </p:custDataLst>
          </p:nvPr>
        </p:nvSpPr>
        <p:spPr>
          <a:xfrm>
            <a:off x="907070" y="3538203"/>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1400">
                <a:solidFill>
                  <a:schemeClr val="bg2"/>
                </a:solidFill>
                <a:latin typeface="微软雅黑" panose="020B0503020204020204" charset="-122"/>
                <a:ea typeface="微软雅黑" panose="020B0503020204020204" charset="-122"/>
              </a:rPr>
              <a:t>Specific Domain Language.</a:t>
            </a:r>
            <a:endParaRPr lang="zh-CN" altLang="en-US" sz="1400" dirty="0">
              <a:solidFill>
                <a:schemeClr val="bg2"/>
              </a:solidFill>
              <a:latin typeface="微软雅黑" panose="020B0503020204020204" charset="-122"/>
              <a:ea typeface="微软雅黑" panose="020B0503020204020204" charset="-122"/>
            </a:endParaRPr>
          </a:p>
        </p:txBody>
      </p:sp>
      <p:sp>
        <p:nvSpPr>
          <p:cNvPr id="17" name="关键词4-子标题1"/>
          <p:cNvSpPr/>
          <p:nvPr>
            <p:custDataLst>
              <p:tags r:id="rId14"/>
            </p:custDataLst>
          </p:nvPr>
        </p:nvSpPr>
        <p:spPr>
          <a:xfrm>
            <a:off x="907070" y="416847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US" altLang="zh-CN" sz="1400">
                <a:solidFill>
                  <a:schemeClr val="bg2"/>
                </a:solidFill>
                <a:latin typeface="微软雅黑" panose="020B0503020204020204" charset="-122"/>
                <a:ea typeface="微软雅黑" panose="020B0503020204020204" charset="-122"/>
              </a:rPr>
              <a:t>Programming language.</a:t>
            </a:r>
            <a:endParaRPr lang="zh-CN" altLang="en-US" sz="1400" dirty="0">
              <a:solidFill>
                <a:schemeClr val="bg2"/>
              </a:solidFill>
              <a:latin typeface="微软雅黑" panose="020B0503020204020204" charset="-122"/>
              <a:ea typeface="微软雅黑" panose="020B0503020204020204" charset="-122"/>
            </a:endParaRPr>
          </a:p>
        </p:txBody>
      </p:sp>
      <p:sp>
        <p:nvSpPr>
          <p:cNvPr id="18" name="关键词5-子标题1"/>
          <p:cNvSpPr/>
          <p:nvPr>
            <p:custDataLst>
              <p:tags r:id="rId15"/>
            </p:custDataLst>
          </p:nvPr>
        </p:nvSpPr>
        <p:spPr>
          <a:xfrm>
            <a:off x="907070" y="4798741"/>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1400">
                <a:solidFill>
                  <a:schemeClr val="bg2"/>
                </a:solidFill>
                <a:latin typeface="微软雅黑" panose="020B0503020204020204" charset="-122"/>
                <a:ea typeface="微软雅黑" panose="020B0503020204020204" charset="-122"/>
              </a:rPr>
              <a:t>Description and Execution.</a:t>
            </a:r>
            <a:endParaRPr lang="zh-CN" altLang="en-US" sz="1400" dirty="0">
              <a:solidFill>
                <a:schemeClr val="bg2"/>
              </a:solidFill>
              <a:latin typeface="微软雅黑" panose="020B0503020204020204" charset="-122"/>
              <a:ea typeface="微软雅黑" panose="020B0503020204020204" charset="-122"/>
            </a:endParaRPr>
          </a:p>
        </p:txBody>
      </p:sp>
      <p:sp>
        <p:nvSpPr>
          <p:cNvPr id="35" name="关键词6-子标题1"/>
          <p:cNvSpPr/>
          <p:nvPr>
            <p:custDataLst>
              <p:tags r:id="rId16"/>
            </p:custDataLst>
          </p:nvPr>
        </p:nvSpPr>
        <p:spPr>
          <a:xfrm>
            <a:off x="907070" y="5429010"/>
            <a:ext cx="2245995" cy="527195"/>
          </a:xfrm>
          <a:prstGeom prst="roundRect">
            <a:avLst>
              <a:gd name="adj" fmla="val 18051"/>
            </a:avLst>
          </a:prstGeom>
          <a:solidFill>
            <a:schemeClr val="accent1">
              <a:alpha val="5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1400">
                <a:solidFill>
                  <a:schemeClr val="bg2"/>
                </a:solidFill>
                <a:latin typeface="微软雅黑" panose="020B0503020204020204" charset="-122"/>
                <a:ea typeface="微软雅黑" panose="020B0503020204020204" charset="-122"/>
              </a:rPr>
              <a:t>Task and operation automation.</a:t>
            </a:r>
            <a:endParaRPr lang="zh-CN" altLang="en-US" sz="1400" dirty="0">
              <a:solidFill>
                <a:schemeClr val="bg2"/>
              </a:solidFill>
              <a:latin typeface="微软雅黑" panose="020B0503020204020204" charset="-122"/>
              <a:ea typeface="微软雅黑" panose="020B0503020204020204" charset="-122"/>
            </a:endParaRPr>
          </a:p>
        </p:txBody>
      </p:sp>
      <p:grpSp>
        <p:nvGrpSpPr>
          <p:cNvPr id="39" name="组合 38">
            <a:extLst>
              <a:ext uri="{FF2B5EF4-FFF2-40B4-BE49-F238E27FC236}">
                <a16:creationId xmlns:a16="http://schemas.microsoft.com/office/drawing/2014/main" id="{64BA92DC-350C-233D-F9E7-3267F23B31BA}"/>
              </a:ext>
            </a:extLst>
          </p:cNvPr>
          <p:cNvGrpSpPr/>
          <p:nvPr/>
        </p:nvGrpSpPr>
        <p:grpSpPr>
          <a:xfrm>
            <a:off x="4609279" y="2804113"/>
            <a:ext cx="2855912" cy="3019425"/>
            <a:chOff x="4586129" y="2645825"/>
            <a:chExt cx="2855912" cy="3019425"/>
          </a:xfrm>
          <a:effectLst>
            <a:outerShdw blurRad="152400" dist="317500" dir="5400000" sx="90000" sy="-19000" rotWithShape="0">
              <a:schemeClr val="accent1">
                <a:lumMod val="40000"/>
                <a:lumOff val="60000"/>
                <a:alpha val="20000"/>
              </a:schemeClr>
            </a:outerShdw>
          </a:effectLst>
        </p:grpSpPr>
        <p:sp>
          <p:nvSpPr>
            <p:cNvPr id="22" name="Freeform 5">
              <a:extLst>
                <a:ext uri="{FF2B5EF4-FFF2-40B4-BE49-F238E27FC236}">
                  <a16:creationId xmlns:a16="http://schemas.microsoft.com/office/drawing/2014/main" id="{BE49AA39-AC7C-233E-18A3-AD27CA0D1018}"/>
                </a:ext>
              </a:extLst>
            </p:cNvPr>
            <p:cNvSpPr>
              <a:spLocks/>
            </p:cNvSpPr>
            <p:nvPr/>
          </p:nvSpPr>
          <p:spPr bwMode="auto">
            <a:xfrm>
              <a:off x="4678204" y="2645825"/>
              <a:ext cx="2609850" cy="1312863"/>
            </a:xfrm>
            <a:custGeom>
              <a:avLst/>
              <a:gdLst>
                <a:gd name="T0" fmla="*/ 345 w 691"/>
                <a:gd name="T1" fmla="*/ 348 h 348"/>
                <a:gd name="T2" fmla="*/ 298 w 691"/>
                <a:gd name="T3" fmla="*/ 339 h 348"/>
                <a:gd name="T4" fmla="*/ 31 w 691"/>
                <a:gd name="T5" fmla="*/ 213 h 348"/>
                <a:gd name="T6" fmla="*/ 0 w 691"/>
                <a:gd name="T7" fmla="*/ 177 h 348"/>
                <a:gd name="T8" fmla="*/ 27 w 691"/>
                <a:gd name="T9" fmla="*/ 138 h 348"/>
                <a:gd name="T10" fmla="*/ 298 w 691"/>
                <a:gd name="T11" fmla="*/ 9 h 348"/>
                <a:gd name="T12" fmla="*/ 349 w 691"/>
                <a:gd name="T13" fmla="*/ 0 h 348"/>
                <a:gd name="T14" fmla="*/ 397 w 691"/>
                <a:gd name="T15" fmla="*/ 9 h 348"/>
                <a:gd name="T16" fmla="*/ 663 w 691"/>
                <a:gd name="T17" fmla="*/ 132 h 348"/>
                <a:gd name="T18" fmla="*/ 691 w 691"/>
                <a:gd name="T19" fmla="*/ 171 h 348"/>
                <a:gd name="T20" fmla="*/ 663 w 691"/>
                <a:gd name="T21" fmla="*/ 210 h 348"/>
                <a:gd name="T22" fmla="*/ 393 w 691"/>
                <a:gd name="T23" fmla="*/ 339 h 348"/>
                <a:gd name="T24" fmla="*/ 345 w 691"/>
                <a:gd name="T25"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1" h="348">
                  <a:moveTo>
                    <a:pt x="345" y="348"/>
                  </a:moveTo>
                  <a:cubicBezTo>
                    <a:pt x="329" y="348"/>
                    <a:pt x="313" y="345"/>
                    <a:pt x="298" y="339"/>
                  </a:cubicBezTo>
                  <a:cubicBezTo>
                    <a:pt x="31" y="213"/>
                    <a:pt x="31" y="213"/>
                    <a:pt x="31" y="213"/>
                  </a:cubicBezTo>
                  <a:cubicBezTo>
                    <a:pt x="10" y="206"/>
                    <a:pt x="0" y="193"/>
                    <a:pt x="0" y="177"/>
                  </a:cubicBezTo>
                  <a:cubicBezTo>
                    <a:pt x="0" y="161"/>
                    <a:pt x="10" y="148"/>
                    <a:pt x="27" y="138"/>
                  </a:cubicBezTo>
                  <a:cubicBezTo>
                    <a:pt x="298" y="9"/>
                    <a:pt x="298" y="9"/>
                    <a:pt x="298" y="9"/>
                  </a:cubicBezTo>
                  <a:cubicBezTo>
                    <a:pt x="311" y="3"/>
                    <a:pt x="332" y="0"/>
                    <a:pt x="349" y="0"/>
                  </a:cubicBezTo>
                  <a:cubicBezTo>
                    <a:pt x="366" y="0"/>
                    <a:pt x="383" y="3"/>
                    <a:pt x="397" y="9"/>
                  </a:cubicBezTo>
                  <a:cubicBezTo>
                    <a:pt x="663" y="132"/>
                    <a:pt x="663" y="132"/>
                    <a:pt x="663" y="132"/>
                  </a:cubicBezTo>
                  <a:cubicBezTo>
                    <a:pt x="681" y="142"/>
                    <a:pt x="691" y="155"/>
                    <a:pt x="691" y="171"/>
                  </a:cubicBezTo>
                  <a:cubicBezTo>
                    <a:pt x="691" y="187"/>
                    <a:pt x="680" y="200"/>
                    <a:pt x="663" y="210"/>
                  </a:cubicBezTo>
                  <a:cubicBezTo>
                    <a:pt x="393" y="339"/>
                    <a:pt x="393" y="339"/>
                    <a:pt x="393" y="339"/>
                  </a:cubicBezTo>
                  <a:cubicBezTo>
                    <a:pt x="383" y="345"/>
                    <a:pt x="363" y="348"/>
                    <a:pt x="345" y="348"/>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7" name="Freeform 6">
              <a:extLst>
                <a:ext uri="{FF2B5EF4-FFF2-40B4-BE49-F238E27FC236}">
                  <a16:creationId xmlns:a16="http://schemas.microsoft.com/office/drawing/2014/main" id="{3EBB6078-7EE4-0803-5EE0-94B9922602D7}"/>
                </a:ext>
              </a:extLst>
            </p:cNvPr>
            <p:cNvSpPr>
              <a:spLocks/>
            </p:cNvSpPr>
            <p:nvPr/>
          </p:nvSpPr>
          <p:spPr bwMode="auto">
            <a:xfrm>
              <a:off x="4586129" y="3607850"/>
              <a:ext cx="1346200" cy="2057400"/>
            </a:xfrm>
            <a:custGeom>
              <a:avLst/>
              <a:gdLst>
                <a:gd name="T0" fmla="*/ 315 w 356"/>
                <a:gd name="T1" fmla="*/ 545 h 545"/>
                <a:gd name="T2" fmla="*/ 287 w 356"/>
                <a:gd name="T3" fmla="*/ 538 h 545"/>
                <a:gd name="T4" fmla="*/ 51 w 356"/>
                <a:gd name="T5" fmla="*/ 422 h 545"/>
                <a:gd name="T6" fmla="*/ 0 w 356"/>
                <a:gd name="T7" fmla="*/ 358 h 545"/>
                <a:gd name="T8" fmla="*/ 0 w 356"/>
                <a:gd name="T9" fmla="*/ 38 h 545"/>
                <a:gd name="T10" fmla="*/ 41 w 356"/>
                <a:gd name="T11" fmla="*/ 0 h 545"/>
                <a:gd name="T12" fmla="*/ 65 w 356"/>
                <a:gd name="T13" fmla="*/ 6 h 545"/>
                <a:gd name="T14" fmla="*/ 305 w 356"/>
                <a:gd name="T15" fmla="*/ 122 h 545"/>
                <a:gd name="T16" fmla="*/ 356 w 356"/>
                <a:gd name="T17" fmla="*/ 187 h 545"/>
                <a:gd name="T18" fmla="*/ 356 w 356"/>
                <a:gd name="T19" fmla="*/ 503 h 545"/>
                <a:gd name="T20" fmla="*/ 315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315" y="545"/>
                  </a:moveTo>
                  <a:cubicBezTo>
                    <a:pt x="304" y="545"/>
                    <a:pt x="298" y="542"/>
                    <a:pt x="287" y="538"/>
                  </a:cubicBezTo>
                  <a:cubicBezTo>
                    <a:pt x="51" y="422"/>
                    <a:pt x="51" y="422"/>
                    <a:pt x="51" y="422"/>
                  </a:cubicBezTo>
                  <a:cubicBezTo>
                    <a:pt x="24" y="409"/>
                    <a:pt x="0" y="380"/>
                    <a:pt x="0" y="358"/>
                  </a:cubicBezTo>
                  <a:cubicBezTo>
                    <a:pt x="0" y="38"/>
                    <a:pt x="0" y="38"/>
                    <a:pt x="0" y="38"/>
                  </a:cubicBezTo>
                  <a:cubicBezTo>
                    <a:pt x="0" y="16"/>
                    <a:pt x="17" y="0"/>
                    <a:pt x="41" y="0"/>
                  </a:cubicBezTo>
                  <a:cubicBezTo>
                    <a:pt x="48" y="0"/>
                    <a:pt x="58" y="3"/>
                    <a:pt x="65" y="6"/>
                  </a:cubicBezTo>
                  <a:cubicBezTo>
                    <a:pt x="305" y="122"/>
                    <a:pt x="305" y="122"/>
                    <a:pt x="305" y="122"/>
                  </a:cubicBezTo>
                  <a:cubicBezTo>
                    <a:pt x="332" y="135"/>
                    <a:pt x="356" y="164"/>
                    <a:pt x="356" y="187"/>
                  </a:cubicBezTo>
                  <a:cubicBezTo>
                    <a:pt x="356" y="503"/>
                    <a:pt x="356" y="503"/>
                    <a:pt x="356" y="503"/>
                  </a:cubicBezTo>
                  <a:cubicBezTo>
                    <a:pt x="356" y="529"/>
                    <a:pt x="335" y="545"/>
                    <a:pt x="315"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a:p>
          </p:txBody>
        </p:sp>
        <p:sp>
          <p:nvSpPr>
            <p:cNvPr id="38" name="Freeform 7">
              <a:extLst>
                <a:ext uri="{FF2B5EF4-FFF2-40B4-BE49-F238E27FC236}">
                  <a16:creationId xmlns:a16="http://schemas.microsoft.com/office/drawing/2014/main" id="{B0C195F1-F66A-8653-E5A6-FDEF1FA6377C}"/>
                </a:ext>
              </a:extLst>
            </p:cNvPr>
            <p:cNvSpPr>
              <a:spLocks/>
            </p:cNvSpPr>
            <p:nvPr/>
          </p:nvSpPr>
          <p:spPr bwMode="auto">
            <a:xfrm>
              <a:off x="6097429" y="3607850"/>
              <a:ext cx="1344612" cy="2057400"/>
            </a:xfrm>
            <a:custGeom>
              <a:avLst/>
              <a:gdLst>
                <a:gd name="T0" fmla="*/ 41 w 356"/>
                <a:gd name="T1" fmla="*/ 545 h 545"/>
                <a:gd name="T2" fmla="*/ 0 w 356"/>
                <a:gd name="T3" fmla="*/ 506 h 545"/>
                <a:gd name="T4" fmla="*/ 0 w 356"/>
                <a:gd name="T5" fmla="*/ 190 h 545"/>
                <a:gd name="T6" fmla="*/ 51 w 356"/>
                <a:gd name="T7" fmla="*/ 125 h 545"/>
                <a:gd name="T8" fmla="*/ 291 w 356"/>
                <a:gd name="T9" fmla="*/ 6 h 545"/>
                <a:gd name="T10" fmla="*/ 315 w 356"/>
                <a:gd name="T11" fmla="*/ 0 h 545"/>
                <a:gd name="T12" fmla="*/ 356 w 356"/>
                <a:gd name="T13" fmla="*/ 38 h 545"/>
                <a:gd name="T14" fmla="*/ 356 w 356"/>
                <a:gd name="T15" fmla="*/ 355 h 545"/>
                <a:gd name="T16" fmla="*/ 305 w 356"/>
                <a:gd name="T17" fmla="*/ 419 h 545"/>
                <a:gd name="T18" fmla="*/ 65 w 356"/>
                <a:gd name="T19" fmla="*/ 538 h 545"/>
                <a:gd name="T20" fmla="*/ 41 w 356"/>
                <a:gd name="T2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45">
                  <a:moveTo>
                    <a:pt x="41" y="545"/>
                  </a:moveTo>
                  <a:cubicBezTo>
                    <a:pt x="17" y="545"/>
                    <a:pt x="0" y="529"/>
                    <a:pt x="0" y="506"/>
                  </a:cubicBezTo>
                  <a:cubicBezTo>
                    <a:pt x="0" y="190"/>
                    <a:pt x="0" y="190"/>
                    <a:pt x="0" y="190"/>
                  </a:cubicBezTo>
                  <a:cubicBezTo>
                    <a:pt x="0" y="164"/>
                    <a:pt x="21" y="138"/>
                    <a:pt x="51" y="125"/>
                  </a:cubicBezTo>
                  <a:cubicBezTo>
                    <a:pt x="291" y="6"/>
                    <a:pt x="291" y="6"/>
                    <a:pt x="291" y="6"/>
                  </a:cubicBezTo>
                  <a:cubicBezTo>
                    <a:pt x="298" y="3"/>
                    <a:pt x="308" y="0"/>
                    <a:pt x="315" y="0"/>
                  </a:cubicBezTo>
                  <a:cubicBezTo>
                    <a:pt x="339" y="0"/>
                    <a:pt x="356" y="16"/>
                    <a:pt x="356" y="38"/>
                  </a:cubicBezTo>
                  <a:cubicBezTo>
                    <a:pt x="356" y="355"/>
                    <a:pt x="356" y="355"/>
                    <a:pt x="356" y="355"/>
                  </a:cubicBezTo>
                  <a:cubicBezTo>
                    <a:pt x="356" y="380"/>
                    <a:pt x="335" y="406"/>
                    <a:pt x="305" y="419"/>
                  </a:cubicBezTo>
                  <a:cubicBezTo>
                    <a:pt x="65" y="538"/>
                    <a:pt x="65" y="538"/>
                    <a:pt x="65" y="538"/>
                  </a:cubicBezTo>
                  <a:cubicBezTo>
                    <a:pt x="58" y="542"/>
                    <a:pt x="50" y="545"/>
                    <a:pt x="41" y="545"/>
                  </a:cubicBezTo>
                  <a:close/>
                </a:path>
              </a:pathLst>
            </a:custGeom>
            <a:gradFill flip="none" rotWithShape="1">
              <a:gsLst>
                <a:gs pos="0">
                  <a:schemeClr val="accent1">
                    <a:lumMod val="60000"/>
                    <a:lumOff val="40000"/>
                  </a:schemeClr>
                </a:gs>
                <a:gs pos="100000">
                  <a:schemeClr val="accent1">
                    <a:lumMod val="20000"/>
                    <a:lumOff val="80000"/>
                  </a:schemeClr>
                </a:gs>
              </a:gsLst>
              <a:lin ang="5400000" scaled="1"/>
              <a:tileRect/>
            </a:gradFill>
            <a:ln>
              <a:noFill/>
            </a:ln>
            <a:effectLst/>
          </p:spPr>
          <p:txBody>
            <a:bodyPr vert="horz" wrap="square" lIns="91440" tIns="45720" rIns="91440" bIns="45720" numCol="1" anchor="ctr" anchorCtr="0" compatLnSpc="1">
              <a:prstTxWarp prst="textNoShape">
                <a:avLst/>
              </a:prstTxWarp>
              <a:normAutofit/>
            </a:bodyPr>
            <a:lstStyle/>
            <a:p>
              <a:endParaRPr lang="zh-CN" altLang="en-US" dirty="0"/>
            </a:p>
          </p:txBody>
        </p:sp>
      </p:grpSp>
      <p:sp>
        <p:nvSpPr>
          <p:cNvPr id="3" name="标题">
            <a:extLst>
              <a:ext uri="{FF2B5EF4-FFF2-40B4-BE49-F238E27FC236}">
                <a16:creationId xmlns:a16="http://schemas.microsoft.com/office/drawing/2014/main" id="{AF06EE9C-E325-1D4D-B3E6-C151C36AB3E5}"/>
              </a:ext>
            </a:extLst>
          </p:cNvPr>
          <p:cNvSpPr txBox="1"/>
          <p:nvPr>
            <p:custDataLst>
              <p:tags r:id="rId17"/>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What is Excel DSL?</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11"/>
          <p:cNvSpPr/>
          <p:nvPr/>
        </p:nvSpPr>
        <p:spPr>
          <a:xfrm>
            <a:off x="3490443" y="1824436"/>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 name="关键词1"/>
          <p:cNvSpPr/>
          <p:nvPr>
            <p:custDataLst>
              <p:tags r:id="rId2"/>
            </p:custDataLst>
          </p:nvPr>
        </p:nvSpPr>
        <p:spPr>
          <a:xfrm>
            <a:off x="3673105" y="1893298"/>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2500"/>
          </a:bodyPr>
          <a:lstStyle/>
          <a:p>
            <a:pPr algn="ctr">
              <a:lnSpc>
                <a:spcPct val="120000"/>
              </a:lnSpc>
            </a:pPr>
            <a:r>
              <a:rPr lang="en-US" altLang="zh-CN" sz="1600">
                <a:solidFill>
                  <a:schemeClr val="tx2"/>
                </a:solidFill>
                <a:latin typeface="+mj-ea"/>
                <a:ea typeface="+mj-ea"/>
                <a:sym typeface="思源黑体 CN" panose="020B0500000000000000" pitchFamily="34" charset="-122"/>
              </a:rPr>
              <a:t>English: Scene.</a:t>
            </a:r>
            <a:endParaRPr lang="zh-CN" altLang="en-US" sz="1600" dirty="0">
              <a:solidFill>
                <a:schemeClr val="tx2"/>
              </a:solidFill>
              <a:latin typeface="+mj-ea"/>
              <a:ea typeface="+mj-ea"/>
              <a:sym typeface="思源黑体 CN" panose="020B0500000000000000" pitchFamily="34" charset="-122"/>
            </a:endParaRPr>
          </a:p>
        </p:txBody>
      </p:sp>
      <p:grpSp>
        <p:nvGrpSpPr>
          <p:cNvPr id="34" name="组合 33"/>
          <p:cNvGrpSpPr/>
          <p:nvPr/>
        </p:nvGrpSpPr>
        <p:grpSpPr>
          <a:xfrm>
            <a:off x="4065821" y="1973921"/>
            <a:ext cx="3990551" cy="3990550"/>
            <a:chOff x="3251827" y="548004"/>
            <a:chExt cx="5761991" cy="5761991"/>
          </a:xfrm>
        </p:grpSpPr>
        <p:sp>
          <p:nvSpPr>
            <p:cNvPr id="30" name="椭圆 29"/>
            <p:cNvSpPr/>
            <p:nvPr>
              <p:custDataLst>
                <p:tags r:id="rId20"/>
              </p:custDataLst>
            </p:nvPr>
          </p:nvSpPr>
          <p:spPr>
            <a:xfrm rot="26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1" name="椭圆 30"/>
            <p:cNvSpPr/>
            <p:nvPr>
              <p:custDataLst>
                <p:tags r:id="rId21"/>
              </p:custDataLst>
            </p:nvPr>
          </p:nvSpPr>
          <p:spPr>
            <a:xfrm rot="2629861" flipV="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2" name="椭圆 31"/>
            <p:cNvSpPr/>
            <p:nvPr>
              <p:custDataLst>
                <p:tags r:id="rId22"/>
              </p:custDataLst>
            </p:nvPr>
          </p:nvSpPr>
          <p:spPr>
            <a:xfrm rot="8029861">
              <a:off x="3251827" y="548004"/>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3" name="椭圆 32"/>
            <p:cNvSpPr/>
            <p:nvPr>
              <p:custDataLst>
                <p:tags r:id="rId23"/>
              </p:custDataLst>
            </p:nvPr>
          </p:nvSpPr>
          <p:spPr>
            <a:xfrm rot="8029861" flipV="1">
              <a:off x="3251828" y="548005"/>
              <a:ext cx="5761990" cy="5761990"/>
            </a:xfrm>
            <a:prstGeom prst="ellipse">
              <a:avLst/>
            </a:prstGeom>
            <a:noFill/>
            <a:ln>
              <a:gradFill>
                <a:gsLst>
                  <a:gs pos="0">
                    <a:schemeClr val="accent1">
                      <a:alpha val="70000"/>
                    </a:schemeClr>
                  </a:gs>
                  <a:gs pos="4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grpSp>
      <p:sp>
        <p:nvSpPr>
          <p:cNvPr id="14" name="椭圆 13"/>
          <p:cNvSpPr/>
          <p:nvPr/>
        </p:nvSpPr>
        <p:spPr>
          <a:xfrm>
            <a:off x="4901171" y="2802166"/>
            <a:ext cx="2273907" cy="2273908"/>
          </a:xfrm>
          <a:prstGeom prst="ellipse">
            <a:avLst/>
          </a:prstGeom>
          <a:noFill/>
          <a:ln cap="rnd">
            <a:gradFill flip="none" rotWithShape="1">
              <a:gsLst>
                <a:gs pos="10000">
                  <a:schemeClr val="accent1">
                    <a:lumMod val="60000"/>
                    <a:lumOff val="40000"/>
                    <a:alpha val="0"/>
                  </a:schemeClr>
                </a:gs>
                <a:gs pos="49000">
                  <a:schemeClr val="accent1">
                    <a:lumMod val="60000"/>
                    <a:lumOff val="40000"/>
                  </a:schemeClr>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16" name="圆: 空心 15"/>
          <p:cNvSpPr/>
          <p:nvPr/>
        </p:nvSpPr>
        <p:spPr>
          <a:xfrm>
            <a:off x="4329897" y="2226823"/>
            <a:ext cx="3416456" cy="3416457"/>
          </a:xfrm>
          <a:prstGeom prst="donut">
            <a:avLst>
              <a:gd name="adj" fmla="val 8088"/>
            </a:avLst>
          </a:prstGeom>
          <a:gradFill>
            <a:gsLst>
              <a:gs pos="0">
                <a:schemeClr val="accent1">
                  <a:lumMod val="30000"/>
                  <a:lumOff val="70000"/>
                  <a:alpha val="44000"/>
                </a:schemeClr>
              </a:gs>
              <a:gs pos="100000">
                <a:schemeClr val="accent1">
                  <a:lumMod val="20000"/>
                  <a:lumOff val="80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tx1"/>
              </a:solidFill>
              <a:latin typeface="+mj-ea"/>
              <a:ea typeface="+mj-ea"/>
            </a:endParaRPr>
          </a:p>
        </p:txBody>
      </p:sp>
      <p:sp>
        <p:nvSpPr>
          <p:cNvPr id="15" name="椭圆 14"/>
          <p:cNvSpPr/>
          <p:nvPr/>
        </p:nvSpPr>
        <p:spPr>
          <a:xfrm>
            <a:off x="4608427" y="2509422"/>
            <a:ext cx="2859396" cy="2859397"/>
          </a:xfrm>
          <a:prstGeom prst="ellipse">
            <a:avLst/>
          </a:prstGeom>
          <a:solidFill>
            <a:schemeClr val="bg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mj-ea"/>
              <a:ea typeface="+mj-ea"/>
            </a:endParaRPr>
          </a:p>
        </p:txBody>
      </p:sp>
      <p:sp>
        <p:nvSpPr>
          <p:cNvPr id="64" name="椭圆 63"/>
          <p:cNvSpPr/>
          <p:nvPr/>
        </p:nvSpPr>
        <p:spPr>
          <a:xfrm>
            <a:off x="5121258" y="3022253"/>
            <a:ext cx="1833734" cy="1833735"/>
          </a:xfrm>
          <a:prstGeom prst="ellipse">
            <a:avLst/>
          </a:prstGeom>
          <a:solidFill>
            <a:schemeClr val="accent1"/>
          </a:solid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mj-ea"/>
              <a:ea typeface="+mj-ea"/>
            </a:endParaRPr>
          </a:p>
        </p:txBody>
      </p:sp>
      <p:sp>
        <p:nvSpPr>
          <p:cNvPr id="4" name="rectangle-11">
            <a:extLst>
              <a:ext uri="{FF2B5EF4-FFF2-40B4-BE49-F238E27FC236}">
                <a16:creationId xmlns:a16="http://schemas.microsoft.com/office/drawing/2014/main" id="{43AA78A2-EB75-3C3A-1DC1-5E2750AAA6D0}"/>
              </a:ext>
            </a:extLst>
          </p:cNvPr>
          <p:cNvSpPr/>
          <p:nvPr/>
        </p:nvSpPr>
        <p:spPr>
          <a:xfrm>
            <a:off x="2613922" y="296872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6" name="关键词2">
            <a:extLst>
              <a:ext uri="{FF2B5EF4-FFF2-40B4-BE49-F238E27FC236}">
                <a16:creationId xmlns:a16="http://schemas.microsoft.com/office/drawing/2014/main" id="{4BB0C31B-42C8-F7BD-78C2-F31AB343E817}"/>
              </a:ext>
            </a:extLst>
          </p:cNvPr>
          <p:cNvSpPr/>
          <p:nvPr>
            <p:custDataLst>
              <p:tags r:id="rId3"/>
            </p:custDataLst>
          </p:nvPr>
        </p:nvSpPr>
        <p:spPr>
          <a:xfrm>
            <a:off x="2796584" y="303758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Simulate real-life situations.</a:t>
            </a:r>
            <a:endParaRPr lang="zh-CN" altLang="en-US" sz="1600" dirty="0">
              <a:solidFill>
                <a:schemeClr val="tx2"/>
              </a:solidFill>
              <a:latin typeface="+mj-ea"/>
              <a:ea typeface="+mj-ea"/>
              <a:sym typeface="思源黑体 CN" panose="020B0500000000000000" pitchFamily="34" charset="-122"/>
            </a:endParaRPr>
          </a:p>
        </p:txBody>
      </p:sp>
      <p:sp>
        <p:nvSpPr>
          <p:cNvPr id="7" name="rectangle-11">
            <a:extLst>
              <a:ext uri="{FF2B5EF4-FFF2-40B4-BE49-F238E27FC236}">
                <a16:creationId xmlns:a16="http://schemas.microsoft.com/office/drawing/2014/main" id="{C185B8D2-3554-5DEE-5821-745570AE06E4}"/>
              </a:ext>
            </a:extLst>
          </p:cNvPr>
          <p:cNvSpPr/>
          <p:nvPr/>
        </p:nvSpPr>
        <p:spPr>
          <a:xfrm>
            <a:off x="2605369" y="4280982"/>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8" name="关键词3">
            <a:extLst>
              <a:ext uri="{FF2B5EF4-FFF2-40B4-BE49-F238E27FC236}">
                <a16:creationId xmlns:a16="http://schemas.microsoft.com/office/drawing/2014/main" id="{0860085C-B7A6-2D6E-B8D3-99470D3E887A}"/>
              </a:ext>
            </a:extLst>
          </p:cNvPr>
          <p:cNvSpPr/>
          <p:nvPr>
            <p:custDataLst>
              <p:tags r:id="rId4"/>
            </p:custDataLst>
          </p:nvPr>
        </p:nvSpPr>
        <p:spPr>
          <a:xfrm>
            <a:off x="2788031" y="4349844"/>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Excel Domain Specific Language</a:t>
            </a:r>
            <a:endParaRPr lang="zh-CN" altLang="en-US" sz="1600" dirty="0">
              <a:solidFill>
                <a:schemeClr val="tx2"/>
              </a:solidFill>
              <a:latin typeface="+mj-ea"/>
              <a:ea typeface="+mj-ea"/>
              <a:sym typeface="思源黑体 CN" panose="020B0500000000000000" pitchFamily="34" charset="-122"/>
            </a:endParaRPr>
          </a:p>
        </p:txBody>
      </p:sp>
      <p:sp>
        <p:nvSpPr>
          <p:cNvPr id="10" name="rectangle-11">
            <a:extLst>
              <a:ext uri="{FF2B5EF4-FFF2-40B4-BE49-F238E27FC236}">
                <a16:creationId xmlns:a16="http://schemas.microsoft.com/office/drawing/2014/main" id="{55226C50-7C7D-DDF1-FC06-D187E4676B18}"/>
              </a:ext>
            </a:extLst>
          </p:cNvPr>
          <p:cNvSpPr/>
          <p:nvPr/>
        </p:nvSpPr>
        <p:spPr>
          <a:xfrm>
            <a:off x="3368739"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7" name="关键词4">
            <a:extLst>
              <a:ext uri="{FF2B5EF4-FFF2-40B4-BE49-F238E27FC236}">
                <a16:creationId xmlns:a16="http://schemas.microsoft.com/office/drawing/2014/main" id="{387E0130-1CE9-7BD8-64F9-818C93B41176}"/>
              </a:ext>
            </a:extLst>
          </p:cNvPr>
          <p:cNvSpPr/>
          <p:nvPr>
            <p:custDataLst>
              <p:tags r:id="rId5"/>
            </p:custDataLst>
          </p:nvPr>
        </p:nvSpPr>
        <p:spPr>
          <a:xfrm>
            <a:off x="3551401"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Data analysis and forecasting.</a:t>
            </a:r>
            <a:endParaRPr lang="zh-CN" altLang="en-US" sz="1600" dirty="0">
              <a:solidFill>
                <a:schemeClr val="tx2"/>
              </a:solidFill>
              <a:latin typeface="+mj-ea"/>
              <a:ea typeface="+mj-ea"/>
              <a:sym typeface="思源黑体 CN" panose="020B0500000000000000" pitchFamily="34" charset="-122"/>
            </a:endParaRPr>
          </a:p>
        </p:txBody>
      </p:sp>
      <p:sp>
        <p:nvSpPr>
          <p:cNvPr id="18" name="rectangle-11">
            <a:extLst>
              <a:ext uri="{FF2B5EF4-FFF2-40B4-BE49-F238E27FC236}">
                <a16:creationId xmlns:a16="http://schemas.microsoft.com/office/drawing/2014/main" id="{B16FA4BE-D49D-E8E4-B547-6ADB6D6B540B}"/>
              </a:ext>
            </a:extLst>
          </p:cNvPr>
          <p:cNvSpPr/>
          <p:nvPr/>
        </p:nvSpPr>
        <p:spPr>
          <a:xfrm>
            <a:off x="6789120" y="1809104"/>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19" name="关键词5">
            <a:extLst>
              <a:ext uri="{FF2B5EF4-FFF2-40B4-BE49-F238E27FC236}">
                <a16:creationId xmlns:a16="http://schemas.microsoft.com/office/drawing/2014/main" id="{002EE750-2D0B-F14F-35F0-77BCA387AF01}"/>
              </a:ext>
            </a:extLst>
          </p:cNvPr>
          <p:cNvSpPr/>
          <p:nvPr>
            <p:custDataLst>
              <p:tags r:id="rId6"/>
            </p:custDataLst>
          </p:nvPr>
        </p:nvSpPr>
        <p:spPr>
          <a:xfrm>
            <a:off x="6971782" y="1877966"/>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Trends and changes.</a:t>
            </a:r>
            <a:endParaRPr lang="zh-CN" altLang="en-US" sz="1600" dirty="0">
              <a:solidFill>
                <a:schemeClr val="tx2"/>
              </a:solidFill>
              <a:latin typeface="+mj-ea"/>
              <a:ea typeface="+mj-ea"/>
              <a:sym typeface="思源黑体 CN" panose="020B0500000000000000" pitchFamily="34" charset="-122"/>
            </a:endParaRPr>
          </a:p>
        </p:txBody>
      </p:sp>
      <p:sp>
        <p:nvSpPr>
          <p:cNvPr id="20" name="rectangle-11">
            <a:extLst>
              <a:ext uri="{FF2B5EF4-FFF2-40B4-BE49-F238E27FC236}">
                <a16:creationId xmlns:a16="http://schemas.microsoft.com/office/drawing/2014/main" id="{76696D11-645E-BAB0-9018-822F1A21CDA9}"/>
              </a:ext>
            </a:extLst>
          </p:cNvPr>
          <p:cNvSpPr/>
          <p:nvPr/>
        </p:nvSpPr>
        <p:spPr>
          <a:xfrm>
            <a:off x="7808042" y="2989238"/>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1" name="关键词6">
            <a:extLst>
              <a:ext uri="{FF2B5EF4-FFF2-40B4-BE49-F238E27FC236}">
                <a16:creationId xmlns:a16="http://schemas.microsoft.com/office/drawing/2014/main" id="{F89AD833-FE8A-CF56-C704-F3F4EB483DEE}"/>
              </a:ext>
            </a:extLst>
          </p:cNvPr>
          <p:cNvSpPr/>
          <p:nvPr>
            <p:custDataLst>
              <p:tags r:id="rId7"/>
            </p:custDataLst>
          </p:nvPr>
        </p:nvSpPr>
        <p:spPr>
          <a:xfrm>
            <a:off x="7990704" y="3058100"/>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Future data changes.</a:t>
            </a:r>
            <a:endParaRPr lang="zh-CN" altLang="en-US" sz="1600" dirty="0">
              <a:solidFill>
                <a:schemeClr val="tx2"/>
              </a:solidFill>
              <a:latin typeface="+mj-ea"/>
              <a:ea typeface="+mj-ea"/>
              <a:sym typeface="思源黑体 CN" panose="020B0500000000000000" pitchFamily="34" charset="-122"/>
            </a:endParaRPr>
          </a:p>
        </p:txBody>
      </p:sp>
      <p:sp>
        <p:nvSpPr>
          <p:cNvPr id="22" name="rectangle-11">
            <a:extLst>
              <a:ext uri="{FF2B5EF4-FFF2-40B4-BE49-F238E27FC236}">
                <a16:creationId xmlns:a16="http://schemas.microsoft.com/office/drawing/2014/main" id="{2C0C6246-ABCB-63CC-655B-8BD9D96CF9D2}"/>
              </a:ext>
            </a:extLst>
          </p:cNvPr>
          <p:cNvSpPr/>
          <p:nvPr/>
        </p:nvSpPr>
        <p:spPr>
          <a:xfrm>
            <a:off x="7892922" y="4275087"/>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3" name="关键词7">
            <a:extLst>
              <a:ext uri="{FF2B5EF4-FFF2-40B4-BE49-F238E27FC236}">
                <a16:creationId xmlns:a16="http://schemas.microsoft.com/office/drawing/2014/main" id="{D96FCEC7-1B4E-9391-8E6F-2922DE3329C0}"/>
              </a:ext>
            </a:extLst>
          </p:cNvPr>
          <p:cNvSpPr/>
          <p:nvPr>
            <p:custDataLst>
              <p:tags r:id="rId8"/>
            </p:custDataLst>
          </p:nvPr>
        </p:nvSpPr>
        <p:spPr>
          <a:xfrm>
            <a:off x="8075584" y="4343949"/>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Making decisions and formulating strategies.</a:t>
            </a:r>
            <a:endParaRPr lang="zh-CN" altLang="en-US" sz="1600" dirty="0">
              <a:solidFill>
                <a:schemeClr val="tx2"/>
              </a:solidFill>
              <a:latin typeface="+mj-ea"/>
              <a:ea typeface="+mj-ea"/>
              <a:sym typeface="思源黑体 CN" panose="020B0500000000000000" pitchFamily="34" charset="-122"/>
            </a:endParaRPr>
          </a:p>
        </p:txBody>
      </p:sp>
      <p:sp>
        <p:nvSpPr>
          <p:cNvPr id="24" name="rectangle-11">
            <a:extLst>
              <a:ext uri="{FF2B5EF4-FFF2-40B4-BE49-F238E27FC236}">
                <a16:creationId xmlns:a16="http://schemas.microsoft.com/office/drawing/2014/main" id="{E5450602-04D7-F587-1565-9EC0FF753D74}"/>
              </a:ext>
            </a:extLst>
          </p:cNvPr>
          <p:cNvSpPr/>
          <p:nvPr/>
        </p:nvSpPr>
        <p:spPr>
          <a:xfrm>
            <a:off x="6910957" y="5494131"/>
            <a:ext cx="1724527" cy="523217"/>
          </a:xfrm>
          <a:prstGeom prst="roundRect">
            <a:avLst>
              <a:gd name="adj" fmla="val 50000"/>
            </a:avLst>
          </a:prstGeom>
          <a:solidFill>
            <a:schemeClr val="accent1"/>
          </a:solid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tx2"/>
              </a:solidFill>
              <a:latin typeface="+mj-ea"/>
              <a:ea typeface="+mj-ea"/>
            </a:endParaRPr>
          </a:p>
        </p:txBody>
      </p:sp>
      <p:sp>
        <p:nvSpPr>
          <p:cNvPr id="26" name="关键词8">
            <a:extLst>
              <a:ext uri="{FF2B5EF4-FFF2-40B4-BE49-F238E27FC236}">
                <a16:creationId xmlns:a16="http://schemas.microsoft.com/office/drawing/2014/main" id="{D14361E3-9A52-B0EB-C1CC-1237576A8839}"/>
              </a:ext>
            </a:extLst>
          </p:cNvPr>
          <p:cNvSpPr/>
          <p:nvPr>
            <p:custDataLst>
              <p:tags r:id="rId9"/>
            </p:custDataLst>
          </p:nvPr>
        </p:nvSpPr>
        <p:spPr>
          <a:xfrm>
            <a:off x="7093619" y="5562993"/>
            <a:ext cx="1359201" cy="385492"/>
          </a:xfrm>
          <a:prstGeom prst="rect">
            <a:avLst/>
          </a:prstGeom>
          <a:noFill/>
          <a:ln>
            <a:noFill/>
          </a:ln>
          <a:effectLst>
            <a:outerShdw blurRad="292100" dist="76200" dir="2700000" sx="98000" sy="98000" algn="tl"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lnSpc>
                <a:spcPct val="120000"/>
              </a:lnSpc>
            </a:pPr>
            <a:r>
              <a:rPr lang="en-US" altLang="zh-CN" sz="1600">
                <a:solidFill>
                  <a:schemeClr val="tx2"/>
                </a:solidFill>
                <a:latin typeface="+mj-ea"/>
                <a:ea typeface="+mj-ea"/>
                <a:sym typeface="思源黑体 CN" panose="020B0500000000000000" pitchFamily="34" charset="-122"/>
              </a:rPr>
              <a:t>Project Management.</a:t>
            </a:r>
            <a:endParaRPr lang="zh-CN" altLang="en-US" sz="1600" dirty="0">
              <a:solidFill>
                <a:schemeClr val="tx2"/>
              </a:solidFill>
              <a:latin typeface="+mj-ea"/>
              <a:ea typeface="+mj-ea"/>
              <a:sym typeface="思源黑体 CN" panose="020B0500000000000000" pitchFamily="34" charset="-122"/>
            </a:endParaRPr>
          </a:p>
        </p:txBody>
      </p:sp>
      <p:sp>
        <p:nvSpPr>
          <p:cNvPr id="35" name="标题">
            <a:extLst>
              <a:ext uri="{FF2B5EF4-FFF2-40B4-BE49-F238E27FC236}">
                <a16:creationId xmlns:a16="http://schemas.microsoft.com/office/drawing/2014/main" id="{5D39437C-2A2A-843B-F38B-AC8A1A694786}"/>
              </a:ext>
            </a:extLst>
          </p:cNvPr>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What is the usage of scenario?</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关键词1-简述">
            <a:extLst>
              <a:ext uri="{FF2B5EF4-FFF2-40B4-BE49-F238E27FC236}">
                <a16:creationId xmlns:a16="http://schemas.microsoft.com/office/drawing/2014/main" id="{02A15B6D-88A4-DCCA-6163-9D8237A71C91}"/>
              </a:ext>
            </a:extLst>
          </p:cNvPr>
          <p:cNvSpPr txBox="1"/>
          <p:nvPr>
            <p:custDataLst>
              <p:tags r:id="rId11"/>
            </p:custDataLst>
          </p:nvPr>
        </p:nvSpPr>
        <p:spPr>
          <a:xfrm>
            <a:off x="1231785" y="1655916"/>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The most touching stories happen in the scenes.</a:t>
            </a:r>
            <a:endParaRPr lang="zh-CN" altLang="en-US" sz="1400" dirty="0">
              <a:latin typeface="+mj-ea"/>
              <a:ea typeface="+mj-ea"/>
            </a:endParaRPr>
          </a:p>
        </p:txBody>
      </p:sp>
      <p:sp>
        <p:nvSpPr>
          <p:cNvPr id="11" name="关键词2-简述">
            <a:extLst>
              <a:ext uri="{FF2B5EF4-FFF2-40B4-BE49-F238E27FC236}">
                <a16:creationId xmlns:a16="http://schemas.microsoft.com/office/drawing/2014/main" id="{3796F3BC-5CB8-B702-6854-5D384483D4CC}"/>
              </a:ext>
            </a:extLst>
          </p:cNvPr>
          <p:cNvSpPr txBox="1"/>
          <p:nvPr>
            <p:custDataLst>
              <p:tags r:id="rId12"/>
            </p:custDataLst>
          </p:nvPr>
        </p:nvSpPr>
        <p:spPr>
          <a:xfrm>
            <a:off x="445124" y="2835550"/>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Translation: Simulate real-life situations and explore the real world.</a:t>
            </a:r>
            <a:endParaRPr lang="zh-CN" altLang="en-US" sz="1400" dirty="0">
              <a:latin typeface="+mj-ea"/>
              <a:ea typeface="+mj-ea"/>
            </a:endParaRPr>
          </a:p>
        </p:txBody>
      </p:sp>
      <p:sp>
        <p:nvSpPr>
          <p:cNvPr id="25" name="关键词3-简述">
            <a:extLst>
              <a:ext uri="{FF2B5EF4-FFF2-40B4-BE49-F238E27FC236}">
                <a16:creationId xmlns:a16="http://schemas.microsoft.com/office/drawing/2014/main" id="{39D84B7D-0C57-4DE4-FE17-3A2E5BF4ED7E}"/>
              </a:ext>
            </a:extLst>
          </p:cNvPr>
          <p:cNvSpPr txBox="1"/>
          <p:nvPr>
            <p:custDataLst>
              <p:tags r:id="rId13"/>
            </p:custDataLst>
          </p:nvPr>
        </p:nvSpPr>
        <p:spPr>
          <a:xfrm>
            <a:off x="388595" y="4176521"/>
            <a:ext cx="1962212" cy="720348"/>
          </a:xfrm>
          <a:prstGeom prst="rect">
            <a:avLst/>
          </a:prstGeom>
          <a:noFill/>
          <a:effectLst/>
        </p:spPr>
        <p:txBody>
          <a:bodyPr wrap="square" lIns="75895" tIns="37948" rIns="75895" bIns="37948" rtlCol="0" anchor="ctr" anchorCtr="0">
            <a:normAutofit fontScale="92500"/>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Excel-specific domain language is an important tool for handling data.</a:t>
            </a:r>
            <a:endParaRPr lang="zh-CN" altLang="en-US" sz="1400" dirty="0">
              <a:latin typeface="+mj-ea"/>
              <a:ea typeface="+mj-ea"/>
            </a:endParaRPr>
          </a:p>
        </p:txBody>
      </p:sp>
      <p:sp>
        <p:nvSpPr>
          <p:cNvPr id="27" name="关键词4-简述">
            <a:extLst>
              <a:ext uri="{FF2B5EF4-FFF2-40B4-BE49-F238E27FC236}">
                <a16:creationId xmlns:a16="http://schemas.microsoft.com/office/drawing/2014/main" id="{3D643262-D9D7-EC8C-84DC-C784191713CC}"/>
              </a:ext>
            </a:extLst>
          </p:cNvPr>
          <p:cNvSpPr txBox="1"/>
          <p:nvPr>
            <p:custDataLst>
              <p:tags r:id="rId14"/>
            </p:custDataLst>
          </p:nvPr>
        </p:nvSpPr>
        <p:spPr>
          <a:xfrm>
            <a:off x="1122932" y="5432255"/>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Translation: Data analysis empowers future predictions.</a:t>
            </a:r>
            <a:endParaRPr lang="zh-CN" altLang="en-US" sz="1400" dirty="0">
              <a:latin typeface="+mj-ea"/>
              <a:ea typeface="+mj-ea"/>
            </a:endParaRPr>
          </a:p>
        </p:txBody>
      </p:sp>
      <p:sp>
        <p:nvSpPr>
          <p:cNvPr id="28" name="关键词5-简述">
            <a:extLst>
              <a:ext uri="{FF2B5EF4-FFF2-40B4-BE49-F238E27FC236}">
                <a16:creationId xmlns:a16="http://schemas.microsoft.com/office/drawing/2014/main" id="{B81A6942-91F1-2C0B-F61B-E779BD538021}"/>
              </a:ext>
            </a:extLst>
          </p:cNvPr>
          <p:cNvSpPr txBox="1"/>
          <p:nvPr>
            <p:custDataLst>
              <p:tags r:id="rId15"/>
            </p:custDataLst>
          </p:nvPr>
        </p:nvSpPr>
        <p:spPr>
          <a:xfrm>
            <a:off x="8764877" y="1655916"/>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Adapt to changes, grasp trends, create the future.</a:t>
            </a:r>
            <a:endParaRPr lang="zh-CN" altLang="en-US" sz="1400" dirty="0">
              <a:latin typeface="+mj-ea"/>
              <a:ea typeface="+mj-ea"/>
            </a:endParaRPr>
          </a:p>
        </p:txBody>
      </p:sp>
      <p:sp>
        <p:nvSpPr>
          <p:cNvPr id="29" name="关键词6-简述">
            <a:extLst>
              <a:ext uri="{FF2B5EF4-FFF2-40B4-BE49-F238E27FC236}">
                <a16:creationId xmlns:a16="http://schemas.microsoft.com/office/drawing/2014/main" id="{97EAFA40-CD6D-895C-762F-61AC146C5862}"/>
              </a:ext>
            </a:extLst>
          </p:cNvPr>
          <p:cNvSpPr txBox="1"/>
          <p:nvPr>
            <p:custDataLst>
              <p:tags r:id="rId16"/>
            </p:custDataLst>
          </p:nvPr>
        </p:nvSpPr>
        <p:spPr>
          <a:xfrm>
            <a:off x="9817912" y="2835550"/>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The future changes in data, foreseeing the path to the future.</a:t>
            </a:r>
            <a:endParaRPr lang="zh-CN" altLang="en-US" sz="1400" dirty="0">
              <a:latin typeface="+mj-ea"/>
              <a:ea typeface="+mj-ea"/>
            </a:endParaRPr>
          </a:p>
        </p:txBody>
      </p:sp>
      <p:sp>
        <p:nvSpPr>
          <p:cNvPr id="36" name="关键词7-简述">
            <a:extLst>
              <a:ext uri="{FF2B5EF4-FFF2-40B4-BE49-F238E27FC236}">
                <a16:creationId xmlns:a16="http://schemas.microsoft.com/office/drawing/2014/main" id="{7428CF6E-FB4E-2297-8C7E-380D50D02490}"/>
              </a:ext>
            </a:extLst>
          </p:cNvPr>
          <p:cNvSpPr txBox="1"/>
          <p:nvPr>
            <p:custDataLst>
              <p:tags r:id="rId17"/>
            </p:custDataLst>
          </p:nvPr>
        </p:nvSpPr>
        <p:spPr>
          <a:xfrm>
            <a:off x="9809761" y="4176521"/>
            <a:ext cx="1962212" cy="720348"/>
          </a:xfrm>
          <a:prstGeom prst="rect">
            <a:avLst/>
          </a:prstGeom>
          <a:noFill/>
          <a:effectLst/>
        </p:spPr>
        <p:txBody>
          <a:bodyPr wrap="square" lIns="75895" tIns="37948" rIns="75895" bIns="37948" rtlCol="0" anchor="ctr" anchorCtr="0">
            <a:normAutofit/>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Formulate decisions and strategies, plan before taking action.</a:t>
            </a:r>
            <a:endParaRPr lang="zh-CN" altLang="en-US" sz="1400" dirty="0">
              <a:latin typeface="+mj-ea"/>
              <a:ea typeface="+mj-ea"/>
            </a:endParaRPr>
          </a:p>
        </p:txBody>
      </p:sp>
      <p:sp>
        <p:nvSpPr>
          <p:cNvPr id="37" name="关键词8-简述">
            <a:extLst>
              <a:ext uri="{FF2B5EF4-FFF2-40B4-BE49-F238E27FC236}">
                <a16:creationId xmlns:a16="http://schemas.microsoft.com/office/drawing/2014/main" id="{E373852E-4D5F-3775-339B-971B5BD5FDDF}"/>
              </a:ext>
            </a:extLst>
          </p:cNvPr>
          <p:cNvSpPr txBox="1"/>
          <p:nvPr>
            <p:custDataLst>
              <p:tags r:id="rId18"/>
            </p:custDataLst>
          </p:nvPr>
        </p:nvSpPr>
        <p:spPr>
          <a:xfrm>
            <a:off x="8927490" y="5432255"/>
            <a:ext cx="1962212" cy="720348"/>
          </a:xfrm>
          <a:prstGeom prst="rect">
            <a:avLst/>
          </a:prstGeom>
          <a:noFill/>
          <a:effectLst/>
        </p:spPr>
        <p:txBody>
          <a:bodyPr wrap="square" lIns="75895" tIns="37948" rIns="75895" bIns="37948" rtlCol="0" anchor="ctr" anchorCtr="0">
            <a:normAutofit fontScale="77500" lnSpcReduction="20000"/>
          </a:bodyPr>
          <a:lstStyle/>
          <a:p>
            <a:pPr algn="ct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Translation: Project management, the key to success lies in effective coordination and organization.</a:t>
            </a:r>
            <a:endParaRPr lang="zh-CN" altLang="en-US" sz="1400" dirty="0">
              <a:latin typeface="+mj-ea"/>
              <a:ea typeface="+mj-ea"/>
            </a:endParaRPr>
          </a:p>
        </p:txBody>
      </p:sp>
      <p:pic>
        <p:nvPicPr>
          <p:cNvPr id="13" name="Graphic 12">
            <a:extLst>
              <a:ext uri="{FF2B5EF4-FFF2-40B4-BE49-F238E27FC236}">
                <a16:creationId xmlns:a16="http://schemas.microsoft.com/office/drawing/2014/main" id="{D5ECFC4F-2E80-8358-36EF-C555A218CBF3}"/>
              </a:ext>
            </a:extLst>
          </p:cNvPr>
          <p:cNvPicPr>
            <a:picLocks/>
          </p:cNvPicPr>
          <p:nvPr>
            <p:custDataLst>
              <p:tags r:id="rId19"/>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02620" y="3529850"/>
            <a:ext cx="871010" cy="853463"/>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滑17"/>
          <p:cNvSpPr/>
          <p:nvPr>
            <p:custDataLst>
              <p:tags r:id="rId2"/>
            </p:custDataLst>
          </p:nvPr>
        </p:nvSpPr>
        <p:spPr>
          <a:xfrm>
            <a:off x="0" y="5349"/>
            <a:ext cx="12192099" cy="1314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charset="-122"/>
              <a:ea typeface="微软雅黑" panose="020B0503020204020204" charset="-122"/>
            </a:endParaRPr>
          </a:p>
        </p:txBody>
      </p:sp>
      <p:sp>
        <p:nvSpPr>
          <p:cNvPr id="2" name="标题">
            <a:extLst>
              <a:ext uri="{FF2B5EF4-FFF2-40B4-BE49-F238E27FC236}">
                <a16:creationId xmlns:a16="http://schemas.microsoft.com/office/drawing/2014/main" id="{F221B352-1094-B2DC-F7C0-C2478C5BE4A6}"/>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solidFill>
                  <a:schemeClr val="tx2"/>
                </a:solidFill>
                <a:effectLst/>
                <a:uLnTx/>
                <a:uFillTx/>
                <a:latin typeface="+mj-ea"/>
                <a:ea typeface="+mj-ea"/>
                <a:cs typeface="微软雅黑" panose="020B0503020204020204" charset="-122"/>
                <a:sym typeface="思源黑体 CN" panose="020B0500000000000000" pitchFamily="34" charset="-122"/>
              </a:rPr>
              <a:t>What is the implementation?</a:t>
            </a:r>
            <a:endParaRPr lang="zh-CN" altLang="en-US" sz="3200" b="1" dirty="0">
              <a:solidFill>
                <a:schemeClr val="tx2"/>
              </a:solidFill>
              <a:latin typeface="+mj-ea"/>
              <a:ea typeface="+mj-ea"/>
              <a:cs typeface="微软雅黑" panose="020B0503020204020204" charset="-122"/>
              <a:sym typeface="思源黑体 CN" panose="020B0500000000000000" pitchFamily="34" charset="-122"/>
            </a:endParaRPr>
          </a:p>
        </p:txBody>
      </p:sp>
      <p:sp>
        <p:nvSpPr>
          <p:cNvPr id="3" name="图片">
            <a:extLst>
              <a:ext uri="{FF2B5EF4-FFF2-40B4-BE49-F238E27FC236}">
                <a16:creationId xmlns:a16="http://schemas.microsoft.com/office/drawing/2014/main" id="{BECCFA4E-17D0-4002-0DE5-E4FC402225F5}"/>
              </a:ext>
            </a:extLst>
          </p:cNvPr>
          <p:cNvSpPr/>
          <p:nvPr>
            <p:custDataLst>
              <p:tags r:id="rId4"/>
            </p:custDataLst>
          </p:nvPr>
        </p:nvSpPr>
        <p:spPr>
          <a:xfrm>
            <a:off x="6427808" y="1729991"/>
            <a:ext cx="5407662" cy="4705533"/>
          </a:xfrm>
          <a:prstGeom prst="round1Rect">
            <a:avLst/>
          </a:prstGeom>
          <a:blipFill dpi="0" rotWithShape="0">
            <a:blip r:embed="rId8"/>
            <a:srcRect/>
            <a:stretch>
              <a:fillRect t="-7461" b="-74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
            <a:extLst>
              <a:ext uri="{FF2B5EF4-FFF2-40B4-BE49-F238E27FC236}">
                <a16:creationId xmlns:a16="http://schemas.microsoft.com/office/drawing/2014/main" id="{1382E3C1-56AE-003A-1861-3BD3D4A5DCE3}"/>
              </a:ext>
            </a:extLst>
          </p:cNvPr>
          <p:cNvSpPr txBox="1"/>
          <p:nvPr>
            <p:custDataLst>
              <p:tags r:id="rId5"/>
            </p:custDataLst>
          </p:nvPr>
        </p:nvSpPr>
        <p:spPr>
          <a:xfrm>
            <a:off x="381853" y="1729990"/>
            <a:ext cx="5726808" cy="5202650"/>
          </a:xfrm>
          <a:prstGeom prst="rect">
            <a:avLst/>
          </a:prstGeom>
          <a:noFill/>
          <a:ln>
            <a:noFill/>
          </a:ln>
        </p:spPr>
        <p:txBody>
          <a:bodyPr spcFirstLastPara="1" wrap="square" lIns="60950" tIns="30466" rIns="60950" bIns="30466" anchor="t" anchorCtr="0">
            <a:normAutofit fontScale="92500" lnSpcReduction="100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什么是</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Excel Domain Specific Language</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Domain Specific Language (DSL) </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是指在</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Microsoft 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中使用的特定领域语言，用于创建公式和宏。它允许用户使用一种更接近自然语言的语言来描述复杂的数学和逻辑运算，从而简化了</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公式和宏的编写过程。</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2.DSL</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的实现方式</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的实现方式是通过在</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中内置一个解释器，它将</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语法转换为</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公式或宏。解释器基于人工智能和机器学习技术，能够理解和解析</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语法，并将其转换为相应的</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公式或宏。这个解释器使用了一种称为上下文无关语法的方法，能够处理复杂的数学和逻辑运算。</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3.DSL</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的应用场景</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广泛应用于财务、数据分析、市场研究、工程设计和生产制造等领域。它可以帮助用户更快速、更准确地完成复杂的计算和分析任务，提高工作效率。例如，在财务领域，</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可以帮助用户编写复杂的财务模型和预测模型；在数据分析领域，</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可以帮助用户创建数据透视表和数据报告。</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4.</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使用</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DSL</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的优点</a:t>
            </a:r>
          </a:p>
          <a:p>
            <a:pPr marL="0" marR="0" lvl="0" algn="just" defTabSz="914400" rtl="0" eaLnBrk="1" fontAlgn="t" latinLnBrk="0" hangingPunct="1">
              <a:lnSpc>
                <a:spcPct val="130000"/>
              </a:lnSpc>
              <a:spcBef>
                <a:spcPts val="500"/>
              </a:spcBef>
              <a:spcAft>
                <a:spcPts val="50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有以下几个优点：</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5. </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简化公式和宏的编写过程</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语法更接近自然语言，使用户更容易理解和编写公式和宏。</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6. </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提高工作效率</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可以帮助用户更快地完成复杂的计算和分析任务，从而提高了工作效率。</a:t>
            </a:r>
          </a:p>
        </p:txBody>
      </p:sp>
    </p:spTree>
    <p:custDataLst>
      <p:tags r:id="rId1"/>
    </p:custDataLst>
    <p:extLst>
      <p:ext uri="{BB962C8B-B14F-4D97-AF65-F5344CB8AC3E}">
        <p14:creationId xmlns:p14="http://schemas.microsoft.com/office/powerpoint/2010/main" val="35813798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1"/>
          <p:cNvSpPr/>
          <p:nvPr>
            <p:custDataLst>
              <p:tags r:id="rId2"/>
            </p:custDataLst>
          </p:nvPr>
        </p:nvSpPr>
        <p:spPr>
          <a:xfrm>
            <a:off x="6723785" y="3636358"/>
            <a:ext cx="2396837" cy="2397256"/>
          </a:xfrm>
          <a:prstGeom prst="roundRect">
            <a:avLst/>
          </a:prstGeom>
          <a:blipFill dpi="0" rotWithShape="0">
            <a:blip r:embed="rId10"/>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9" name="图片2"/>
          <p:cNvSpPr/>
          <p:nvPr>
            <p:custDataLst>
              <p:tags r:id="rId3"/>
            </p:custDataLst>
          </p:nvPr>
        </p:nvSpPr>
        <p:spPr>
          <a:xfrm>
            <a:off x="9353784" y="1015386"/>
            <a:ext cx="2396837" cy="2397256"/>
          </a:xfrm>
          <a:prstGeom prst="roundRect">
            <a:avLst/>
          </a:prstGeom>
          <a:blipFill dpi="0" rotWithShape="0">
            <a:blip r:embed="rId11"/>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0" name="图片3"/>
          <p:cNvSpPr/>
          <p:nvPr>
            <p:custDataLst>
              <p:tags r:id="rId4"/>
            </p:custDataLst>
          </p:nvPr>
        </p:nvSpPr>
        <p:spPr>
          <a:xfrm>
            <a:off x="9353784" y="3636360"/>
            <a:ext cx="2396837" cy="2397256"/>
          </a:xfrm>
          <a:prstGeom prst="roundRect">
            <a:avLst/>
          </a:prstGeom>
          <a:blipFill dpi="0" rotWithShape="0">
            <a:blip r:embed="rId12"/>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3" name="!!平滑3"/>
          <p:cNvSpPr/>
          <p:nvPr>
            <p:custDataLst>
              <p:tags r:id="rId5"/>
            </p:custDataLst>
          </p:nvPr>
        </p:nvSpPr>
        <p:spPr>
          <a:xfrm flipV="1">
            <a:off x="6723785" y="3321202"/>
            <a:ext cx="914400" cy="91440"/>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charset="-122"/>
              <a:ea typeface="微软雅黑" panose="020B0503020204020204" charset="-122"/>
            </a:endParaRPr>
          </a:p>
        </p:txBody>
      </p:sp>
      <p:sp>
        <p:nvSpPr>
          <p:cNvPr id="3" name="标题">
            <a:extLst>
              <a:ext uri="{FF2B5EF4-FFF2-40B4-BE49-F238E27FC236}">
                <a16:creationId xmlns:a16="http://schemas.microsoft.com/office/drawing/2014/main" id="{30FDBDAE-740D-D522-A960-7E65BF714942}"/>
              </a:ext>
            </a:extLst>
          </p:cNvPr>
          <p:cNvSpPr txBox="1"/>
          <p:nvPr>
            <p:custDataLst>
              <p:tags r:id="rId6"/>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project demo.</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4" name="内容">
            <a:extLst>
              <a:ext uri="{FF2B5EF4-FFF2-40B4-BE49-F238E27FC236}">
                <a16:creationId xmlns:a16="http://schemas.microsoft.com/office/drawing/2014/main" id="{92F7B1B6-9B52-6F4B-2277-E84E191B4807}"/>
              </a:ext>
            </a:extLst>
          </p:cNvPr>
          <p:cNvSpPr txBox="1"/>
          <p:nvPr>
            <p:custDataLst>
              <p:tags r:id="rId7"/>
            </p:custDataLst>
          </p:nvPr>
        </p:nvSpPr>
        <p:spPr>
          <a:xfrm>
            <a:off x="441379" y="1853954"/>
            <a:ext cx="5885760" cy="5097383"/>
          </a:xfrm>
          <a:prstGeom prst="rect">
            <a:avLst/>
          </a:prstGeom>
          <a:noFill/>
          <a:ln>
            <a:noFill/>
          </a:ln>
        </p:spPr>
        <p:txBody>
          <a:bodyPr spcFirstLastPara="1" wrap="square" lIns="60950" tIns="30466" rIns="60950" bIns="30466" anchor="t" anchorCtr="0">
            <a:normAutofit fontScale="70000" lnSpcReduction="200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1.Excel</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数据处理与分析：小标题示例</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《Excel</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数据处理小技巧</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Project Demo</a:t>
            </a:r>
            <a:r>
              <a:rPr kumimoji="0" lang="en-US" altLang="zh-CN"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在</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中，我们将介绍如何使用</a:t>
            </a:r>
            <a:r>
              <a:rPr kumimoji="0" lang="en-US" altLang="zh-CN"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进行数据处理和分析。通过简单的语法和操作，您可以轻松地实现复杂的分析任务，例如数据筛选、排序、求和和数据透视表。以下是一个简单的示例：</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数据筛选</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中的筛选语法，您可以根据特定条件从</a:t>
            </a:r>
            <a:r>
              <a:rPr kumimoji="0" lang="en-US" altLang="zh-CN"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表格中提取数据。例如，您可以筛选出年龄大于</a:t>
            </a:r>
            <a:r>
              <a:rPr kumimoji="0" lang="en-US" altLang="zh-CN" sz="1500"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30</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岁的员工。</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数据排序</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：通过使用</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中的排序语法，您可以按照指定的列对数据进行排序。例如，您可以按照销售额对销售数据进行降序排序。</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4.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数据求和</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中的求和语法，您可以轻松地对</a:t>
            </a:r>
            <a:r>
              <a:rPr kumimoji="0" lang="en-US" altLang="zh-CN"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表格中的数值进行求和。例如，您可以计算销售额的总和。</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5.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数据透视表</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：通过</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的动态数据透视表功能，您可以创建灵活的数据透视表，以满足不同分析需求。</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6.</a:t>
            </a:r>
            <a:r>
              <a:rPr kumimoji="0" lang="zh-CN" altLang="en-US"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可视化与图表生成</a:t>
            </a:r>
            <a:endPar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还提供了强大的可视化功能，帮助您创建专业水准的图表和图形。以下是几个示例：</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7.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折线图</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中的折线图语法，您可以轻松地创建表示数据趋势的图表。例如，您可以使用它来展示销售额随时间的变化。</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8.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饼图</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：通过</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的饼图语法，您可以创建表示数据比例的图表。例如，您可以使用它来展示各部门在公司的销售额中所占的比例。</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9. </a:t>
            </a:r>
            <a:r>
              <a:rPr kumimoji="0" lang="zh-CN" altLang="en-US" sz="15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面积图</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500" i="0" u="none" strike="noStrike" kern="1200" cap="none" spc="0" normalizeH="0" baseline="0" noProof="0" dirty="0" err="1">
                <a:ln>
                  <a:noFill/>
                </a:ln>
                <a:solidFill>
                  <a:schemeClr val="bg2"/>
                </a:solidFill>
                <a:effectLst/>
                <a:uLnTx/>
                <a:uFillTx/>
                <a:latin typeface="+mj-ea"/>
                <a:ea typeface="+mj-ea"/>
                <a:cs typeface="+mn-ea"/>
                <a:sym typeface="思源黑体 CN" panose="020B0500000000000000" pitchFamily="34" charset="-122"/>
              </a:rPr>
              <a:t>DOLanguage</a:t>
            </a:r>
            <a:r>
              <a:rPr kumimoji="0" lang="zh-CN" altLang="en-US" sz="15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的面积图语法，您可以更直观地展示数据的累计趋势。</a:t>
            </a:r>
          </a:p>
        </p:txBody>
      </p:sp>
    </p:spTree>
    <p:custDataLst>
      <p:tags r:id="rId1"/>
    </p:custDataLst>
    <p:extLst>
      <p:ext uri="{BB962C8B-B14F-4D97-AF65-F5344CB8AC3E}">
        <p14:creationId xmlns:p14="http://schemas.microsoft.com/office/powerpoint/2010/main" val="348464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3" name="!!平滑1"/>
          <p:cNvSpPr/>
          <p:nvPr userDrawn="1">
            <p:custDataLst>
              <p:tags r:id="rId2"/>
            </p:custDataLst>
          </p:nvPr>
        </p:nvSpPr>
        <p:spPr>
          <a:xfrm>
            <a:off x="1" y="0"/>
            <a:ext cx="38912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图片1">
            <a:extLst>
              <a:ext uri="{FF2B5EF4-FFF2-40B4-BE49-F238E27FC236}">
                <a16:creationId xmlns:a16="http://schemas.microsoft.com/office/drawing/2014/main" id="{72C6A2DE-B8D6-E4C0-3FB7-9208CFA50A14}"/>
              </a:ext>
            </a:extLst>
          </p:cNvPr>
          <p:cNvSpPr/>
          <p:nvPr>
            <p:custDataLst>
              <p:tags r:id="rId3"/>
            </p:custDataLst>
          </p:nvPr>
        </p:nvSpPr>
        <p:spPr>
          <a:xfrm>
            <a:off x="403283" y="435060"/>
            <a:ext cx="4947919" cy="2845658"/>
          </a:xfrm>
          <a:prstGeom prst="roundRect">
            <a:avLst>
              <a:gd name="adj" fmla="val 2298"/>
            </a:avLst>
          </a:prstGeom>
          <a:blipFill dpi="0" rotWithShape="0">
            <a:blip r:embed="rId17"/>
            <a:srcRect/>
            <a:stretch>
              <a:fillRect t="-36938" b="-36938"/>
            </a:stretch>
          </a:blipFill>
          <a:ln w="52408">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图片2">
            <a:extLst>
              <a:ext uri="{FF2B5EF4-FFF2-40B4-BE49-F238E27FC236}">
                <a16:creationId xmlns:a16="http://schemas.microsoft.com/office/drawing/2014/main" id="{D1D94E55-9E87-A0CC-C4D0-4944FB013552}"/>
              </a:ext>
            </a:extLst>
          </p:cNvPr>
          <p:cNvSpPr/>
          <p:nvPr>
            <p:custDataLst>
              <p:tags r:id="rId4"/>
            </p:custDataLst>
          </p:nvPr>
        </p:nvSpPr>
        <p:spPr>
          <a:xfrm>
            <a:off x="403282" y="3646530"/>
            <a:ext cx="4947919" cy="2845658"/>
          </a:xfrm>
          <a:prstGeom prst="roundRect">
            <a:avLst>
              <a:gd name="adj" fmla="val 2298"/>
            </a:avLst>
          </a:prstGeom>
          <a:blipFill dpi="0" rotWithShape="0">
            <a:blip r:embed="rId18"/>
            <a:srcRect/>
            <a:stretch>
              <a:fillRect t="-36938" b="-36938"/>
            </a:stretch>
          </a:blipFill>
          <a:ln w="52408">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标题">
            <a:extLst>
              <a:ext uri="{FF2B5EF4-FFF2-40B4-BE49-F238E27FC236}">
                <a16:creationId xmlns:a16="http://schemas.microsoft.com/office/drawing/2014/main" id="{0D9EABDB-E731-E6CE-5363-F029DD956178}"/>
              </a:ext>
            </a:extLst>
          </p:cNvPr>
          <p:cNvSpPr txBox="1"/>
          <p:nvPr>
            <p:custDataLst>
              <p:tags r:id="rId5"/>
            </p:custDataLst>
          </p:nvPr>
        </p:nvSpPr>
        <p:spPr>
          <a:xfrm>
            <a:off x="5818063" y="389865"/>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dirty="0">
                <a:latin typeface="+mj-ea"/>
                <a:ea typeface="+mj-ea"/>
                <a:cs typeface="微软雅黑" panose="020B0503020204020204" charset="-122"/>
                <a:sym typeface="思源黑体 CN" panose="020B0500000000000000" pitchFamily="34" charset="-122"/>
              </a:rPr>
              <a:t>F</a:t>
            </a:r>
            <a:r>
              <a:rPr lang="en-US" altLang="zh-CN" sz="3200" b="1" noProof="0" dirty="0" err="1">
                <a:ln>
                  <a:noFill/>
                </a:ln>
                <a:effectLst/>
                <a:uLnTx/>
                <a:uFillTx/>
                <a:latin typeface="+mj-ea"/>
                <a:ea typeface="+mj-ea"/>
                <a:cs typeface="微软雅黑" panose="020B0503020204020204" charset="-122"/>
                <a:sym typeface="思源黑体 CN" panose="020B0500000000000000" pitchFamily="34" charset="-122"/>
              </a:rPr>
              <a:t>uture</a:t>
            </a:r>
            <a:r>
              <a:rPr lang="en-US" altLang="zh-CN" sz="3200" b="1" noProof="0" dirty="0">
                <a:ln>
                  <a:noFill/>
                </a:ln>
                <a:effectLst/>
                <a:uLnTx/>
                <a:uFillTx/>
                <a:latin typeface="+mj-ea"/>
                <a:ea typeface="+mj-ea"/>
                <a:cs typeface="微软雅黑" panose="020B0503020204020204" charset="-122"/>
                <a:sym typeface="思源黑体 CN" panose="020B0500000000000000" pitchFamily="34" charset="-122"/>
              </a:rPr>
              <a:t> plan.</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2" name="Rectangle: Rounded Corners 1">
            <a:extLst>
              <a:ext uri="{FF2B5EF4-FFF2-40B4-BE49-F238E27FC236}">
                <a16:creationId xmlns:a16="http://schemas.microsoft.com/office/drawing/2014/main" id="{59867159-FB53-4BB7-92FF-6A8DFE0C11F5}"/>
              </a:ext>
            </a:extLst>
          </p:cNvPr>
          <p:cNvSpPr/>
          <p:nvPr>
            <p:custDataLst>
              <p:tags r:id="rId6"/>
            </p:custDataLst>
          </p:nvPr>
        </p:nvSpPr>
        <p:spPr>
          <a:xfrm>
            <a:off x="5752511" y="2294798"/>
            <a:ext cx="6016625"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2199B6CC-0F07-5581-85D0-5B2F0D6B5CEF}"/>
              </a:ext>
            </a:extLst>
          </p:cNvPr>
          <p:cNvSpPr/>
          <p:nvPr>
            <p:custDataLst>
              <p:tags r:id="rId7"/>
            </p:custDataLst>
          </p:nvPr>
        </p:nvSpPr>
        <p:spPr>
          <a:xfrm>
            <a:off x="5752511" y="2922686"/>
            <a:ext cx="5742051"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Rounded Corners 7">
            <a:extLst>
              <a:ext uri="{FF2B5EF4-FFF2-40B4-BE49-F238E27FC236}">
                <a16:creationId xmlns:a16="http://schemas.microsoft.com/office/drawing/2014/main" id="{565E3B69-C550-C214-60DC-AAA666C7D428}"/>
              </a:ext>
            </a:extLst>
          </p:cNvPr>
          <p:cNvSpPr/>
          <p:nvPr>
            <p:custDataLst>
              <p:tags r:id="rId8"/>
            </p:custDataLst>
          </p:nvPr>
        </p:nvSpPr>
        <p:spPr>
          <a:xfrm>
            <a:off x="5752511" y="3287430"/>
            <a:ext cx="5991288"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2939B1FB-7DBE-BF02-1972-6998F34DD52D}"/>
              </a:ext>
            </a:extLst>
          </p:cNvPr>
          <p:cNvSpPr/>
          <p:nvPr>
            <p:custDataLst>
              <p:tags r:id="rId9"/>
            </p:custDataLst>
          </p:nvPr>
        </p:nvSpPr>
        <p:spPr>
          <a:xfrm>
            <a:off x="5752511" y="3652174"/>
            <a:ext cx="4467288"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Rounded Corners 9">
            <a:extLst>
              <a:ext uri="{FF2B5EF4-FFF2-40B4-BE49-F238E27FC236}">
                <a16:creationId xmlns:a16="http://schemas.microsoft.com/office/drawing/2014/main" id="{CCB53C3B-7C59-46C7-3AC6-CA8569D252C1}"/>
              </a:ext>
            </a:extLst>
          </p:cNvPr>
          <p:cNvSpPr/>
          <p:nvPr>
            <p:custDataLst>
              <p:tags r:id="rId10"/>
            </p:custDataLst>
          </p:nvPr>
        </p:nvSpPr>
        <p:spPr>
          <a:xfrm>
            <a:off x="5752511" y="4016918"/>
            <a:ext cx="4924488"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Rounded Corners 10">
            <a:extLst>
              <a:ext uri="{FF2B5EF4-FFF2-40B4-BE49-F238E27FC236}">
                <a16:creationId xmlns:a16="http://schemas.microsoft.com/office/drawing/2014/main" id="{28014480-A816-839C-1DA8-B59D27AC20D8}"/>
              </a:ext>
            </a:extLst>
          </p:cNvPr>
          <p:cNvSpPr/>
          <p:nvPr>
            <p:custDataLst>
              <p:tags r:id="rId11"/>
            </p:custDataLst>
          </p:nvPr>
        </p:nvSpPr>
        <p:spPr>
          <a:xfrm>
            <a:off x="5752511" y="4381662"/>
            <a:ext cx="4162488"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Rounded Corners 11">
            <a:extLst>
              <a:ext uri="{FF2B5EF4-FFF2-40B4-BE49-F238E27FC236}">
                <a16:creationId xmlns:a16="http://schemas.microsoft.com/office/drawing/2014/main" id="{2C5D9D29-F1C0-AC25-AC8A-6BAF79A39886}"/>
              </a:ext>
            </a:extLst>
          </p:cNvPr>
          <p:cNvSpPr/>
          <p:nvPr>
            <p:custDataLst>
              <p:tags r:id="rId12"/>
            </p:custDataLst>
          </p:nvPr>
        </p:nvSpPr>
        <p:spPr>
          <a:xfrm>
            <a:off x="5752511" y="4746406"/>
            <a:ext cx="4065651"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Rounded Corners 13">
            <a:extLst>
              <a:ext uri="{FF2B5EF4-FFF2-40B4-BE49-F238E27FC236}">
                <a16:creationId xmlns:a16="http://schemas.microsoft.com/office/drawing/2014/main" id="{E8FDEEA3-5CA7-64EA-D40D-D8B492AB81CF}"/>
              </a:ext>
            </a:extLst>
          </p:cNvPr>
          <p:cNvSpPr/>
          <p:nvPr>
            <p:custDataLst>
              <p:tags r:id="rId13"/>
            </p:custDataLst>
          </p:nvPr>
        </p:nvSpPr>
        <p:spPr>
          <a:xfrm>
            <a:off x="5752511" y="5111150"/>
            <a:ext cx="4065651" cy="36474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
            <a:extLst>
              <a:ext uri="{FF2B5EF4-FFF2-40B4-BE49-F238E27FC236}">
                <a16:creationId xmlns:a16="http://schemas.microsoft.com/office/drawing/2014/main" id="{AE52B7B1-CDCC-4927-0DF9-A96C0984CD78}"/>
              </a:ext>
            </a:extLst>
          </p:cNvPr>
          <p:cNvSpPr txBox="1"/>
          <p:nvPr>
            <p:custDataLst>
              <p:tags r:id="rId14"/>
            </p:custDataLst>
          </p:nvPr>
        </p:nvSpPr>
        <p:spPr>
          <a:xfrm>
            <a:off x="5818561" y="1886888"/>
            <a:ext cx="5885760" cy="4119048"/>
          </a:xfrm>
          <a:prstGeom prst="rect">
            <a:avLst/>
          </a:prstGeom>
          <a:noFill/>
          <a:ln>
            <a:noFill/>
          </a:ln>
        </p:spPr>
        <p:txBody>
          <a:bodyPr spcFirstLastPara="1" wrap="square" lIns="60950" tIns="30466" rIns="60950" bIns="30466" anchor="t" anchorCtr="0">
            <a:normAutofit fontScale="92500"/>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Future Plans:
1. Continuously optimize the existing Excel Domain Specific Language (DSL) syntax and functionality to improve its usability and readability.
2. Add new features and capabilities to meet the growing demands of users, such as data analysis and data visualization.
3. Provide more documentation and tutorials for different user groups to help them better understand and utilize DSL.
4. Explore and experiment with new programming paradigms and technologies to enhance the performance and efficiency of DSL.
5. Organize online and offline training activities to enhance users' awareness and proficiency in DSL usage.
6. Regularly release tutorials and use cases to help users better understand and apply DSL.
7. Establish a user community and forum as a platform for communication and learning.
8. Provide customized training and education programs for different user groups.
In our future development, we will continuously monitor market and user needs, and continuously optimize and expand the functionality and application scenarios of DSL. We believe that Excel DSL will become an essential tool in the field of data analysis, providing efficient and convenient data analysis and processing capabilities for more users.</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 name="!!平滑2"/>
          <p:cNvSpPr/>
          <p:nvPr>
            <p:custDataLst>
              <p:tags r:id="rId2"/>
            </p:custDataLst>
          </p:nvPr>
        </p:nvSpPr>
        <p:spPr>
          <a:xfrm>
            <a:off x="9496697" y="0"/>
            <a:ext cx="269530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latin typeface="微软雅黑" panose="020B0503020204020204" charset="-122"/>
              <a:ea typeface="微软雅黑" panose="020B0503020204020204" charset="-122"/>
            </a:endParaRPr>
          </a:p>
        </p:txBody>
      </p:sp>
      <p:sp>
        <p:nvSpPr>
          <p:cNvPr id="8" name="图片">
            <a:extLst>
              <a:ext uri="{FF2B5EF4-FFF2-40B4-BE49-F238E27FC236}">
                <a16:creationId xmlns:a16="http://schemas.microsoft.com/office/drawing/2014/main" id="{3C33192D-EBB6-8A95-56B7-5192A49B11CD}"/>
              </a:ext>
            </a:extLst>
          </p:cNvPr>
          <p:cNvSpPr/>
          <p:nvPr>
            <p:custDataLst>
              <p:tags r:id="rId3"/>
            </p:custDataLst>
          </p:nvPr>
        </p:nvSpPr>
        <p:spPr>
          <a:xfrm>
            <a:off x="7974957" y="860997"/>
            <a:ext cx="3745075" cy="5160796"/>
          </a:xfrm>
          <a:prstGeom prst="roundRect">
            <a:avLst>
              <a:gd name="adj" fmla="val 2038"/>
            </a:avLst>
          </a:prstGeom>
          <a:blipFill dpi="0" rotWithShape="0">
            <a:blip r:embed="rId10"/>
            <a:srcRect/>
            <a:stretch>
              <a:fillRect l="-18901" r="-18901"/>
            </a:stretch>
          </a:blipFill>
          <a:ln w="27531">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p:nvPr>
            <p:custDataLst>
              <p:tags r:id="rId4"/>
            </p:custDataLst>
          </p:nvPr>
        </p:nvSpPr>
        <p:spPr>
          <a:xfrm>
            <a:off x="471967" y="861236"/>
            <a:ext cx="7857168" cy="5160796"/>
          </a:xfrm>
          <a:prstGeom prst="rect">
            <a:avLst/>
          </a:prstGeom>
          <a:solidFill>
            <a:schemeClr val="lt1"/>
          </a:solidFill>
          <a:ln>
            <a:noFill/>
          </a:ln>
          <a:effectLst>
            <a:outerShdw blurRad="787400" sx="94000" sy="94000" algn="ctr" rotWithShape="0">
              <a:schemeClr val="accent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9" name="Rectangle 8"/>
          <p:cNvSpPr/>
          <p:nvPr>
            <p:custDataLst>
              <p:tags r:id="rId5"/>
            </p:custDataLst>
          </p:nvPr>
        </p:nvSpPr>
        <p:spPr>
          <a:xfrm flipH="1">
            <a:off x="471962" y="5755049"/>
            <a:ext cx="7857169" cy="1248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10" name="标题">
            <a:extLst>
              <a:ext uri="{FF2B5EF4-FFF2-40B4-BE49-F238E27FC236}">
                <a16:creationId xmlns:a16="http://schemas.microsoft.com/office/drawing/2014/main" id="{43CC18F2-13DF-DEFD-AFD6-67A581FA37BB}"/>
              </a:ext>
            </a:extLst>
          </p:cNvPr>
          <p:cNvSpPr txBox="1"/>
          <p:nvPr>
            <p:custDataLst>
              <p:tags r:id="rId6"/>
            </p:custDataLst>
          </p:nvPr>
        </p:nvSpPr>
        <p:spPr>
          <a:xfrm>
            <a:off x="824508" y="1123326"/>
            <a:ext cx="7150449" cy="1065855"/>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Excel DSL</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11" name="内容">
            <a:extLst>
              <a:ext uri="{FF2B5EF4-FFF2-40B4-BE49-F238E27FC236}">
                <a16:creationId xmlns:a16="http://schemas.microsoft.com/office/drawing/2014/main" id="{F7B20154-5E7B-62E3-E933-BBFD7F1B1D9C}"/>
              </a:ext>
            </a:extLst>
          </p:cNvPr>
          <p:cNvSpPr txBox="1"/>
          <p:nvPr>
            <p:custDataLst>
              <p:tags r:id="rId7"/>
            </p:custDataLst>
          </p:nvPr>
        </p:nvSpPr>
        <p:spPr>
          <a:xfrm>
            <a:off x="824334" y="2311104"/>
            <a:ext cx="7150449" cy="3140572"/>
          </a:xfrm>
          <a:prstGeom prst="rect">
            <a:avLst/>
          </a:prstGeom>
          <a:noFill/>
          <a:ln>
            <a:noFill/>
          </a:ln>
        </p:spPr>
        <p:txBody>
          <a:bodyPr spcFirstLastPara="1" wrap="square" lIns="60950" tIns="30466" rIns="60950" bIns="30466" anchor="t" anchorCtr="0">
            <a:normAutofit/>
          </a:bodyPr>
          <a:lstStyle/>
          <a:p>
            <a:pPr marL="0" marR="0" lvl="0" algn="just" defTabSz="914400" rtl="0" eaLnBrk="1" fontAlgn="auto" latinLnBrk="0" hangingPunct="1">
              <a:lnSpc>
                <a:spcPct val="150000"/>
              </a:lnSpc>
              <a:spcBef>
                <a:spcPts val="300"/>
              </a:spcBef>
              <a:spcAft>
                <a:spcPts val="300"/>
              </a:spcAft>
              <a:buClrTx/>
              <a:buSzTx/>
              <a:buFontTx/>
              <a:buNone/>
              <a:defRPr/>
            </a:pPr>
            <a:r>
              <a:rPr kumimoji="0" lang="en-US" altLang="zh-CN"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Excel-specific language which facilitates parsing and searching irregular excel with dynamic and configurable rules</a:t>
            </a:r>
            <a:endPar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318219" y="1174651"/>
            <a:ext cx="11539592" cy="2895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2"/>
            </p:custDataLst>
          </p:nvPr>
        </p:nvSpPr>
        <p:spPr>
          <a:xfrm>
            <a:off x="604981" y="1763804"/>
            <a:ext cx="10962179" cy="4469356"/>
          </a:xfrm>
          <a:prstGeom prst="rect">
            <a:avLst/>
          </a:prstGeom>
          <a:ln>
            <a:noFill/>
          </a:ln>
        </p:spPr>
        <p:txBody>
          <a:bodyPr wrap="square" anchor="t" anchorCtr="0">
            <a:normAutofit fontScale="25000" lnSpcReduction="20000"/>
          </a:bodyPr>
          <a:lstStyle/>
          <a:p>
            <a:pPr marL="0" marR="0" lvl="0" algn="just" defTabSz="914400" rtl="0" eaLnBrk="1" fontAlgn="ctr" latinLnBrk="0" hangingPunct="1">
              <a:lnSpc>
                <a:spcPct val="150000"/>
              </a:lnSpc>
              <a:spcBef>
                <a:spcPts val="500"/>
              </a:spcBef>
              <a:spcAft>
                <a:spcPts val="500"/>
              </a:spcAft>
              <a:buClrTx/>
              <a:buSzTx/>
              <a:buFontTx/>
              <a:buNone/>
              <a:defRPr/>
            </a:pP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1.Excel ESL</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与</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Output Diagram</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：数据转换与决策支持的图形化表达</a:t>
            </a:r>
          </a:p>
          <a:p>
            <a:pPr marL="0" marR="0" lvl="0" algn="just" defTabSz="914400" rtl="0" eaLnBrk="1" fontAlgn="t" latinLnBrk="0" hangingPunct="1">
              <a:lnSpc>
                <a:spcPct val="150000"/>
              </a:lnSpc>
              <a:spcBef>
                <a:spcPts val="500"/>
              </a:spcBef>
              <a:spcAft>
                <a:spcPts val="500"/>
              </a:spcAft>
              <a:buClrTx/>
              <a:buSzTx/>
              <a:buFontTx/>
              <a:buNone/>
              <a:defRPr/>
            </a:pP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）是一种专门用于</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的数据分析语言，它为</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用户提供了一种更直观、更高效的方式来表达和操作数据。</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语言使用图形化的方式来描述数据集的输入、转换和输出，帮助用户更好地理解和使用</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中的数据分析和可视化功能。</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是</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ESL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中的一个重要组成部分，它用于描述数据输出的流程和结果。</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使用图形化的方式来表示数据转换的过程，包括数据的输入、处理和输出，以及输出结果的展示方式。</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可以帮助用户更好地理解数据转换的逻辑，以及如何根据输出结果进行后续的分析和决策。</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的主要组成部分包括：</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数据输入部分</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：描述数据来源和数据格式，包括表格、图表、文本等。</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数据处理部分</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：描述数据转换的过程，包括筛选、排序、汇总等操作。</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4.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输出结果部分</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：描述输出结果的展示方式，包括图表、表格、文字等。</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的使用方法：</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5.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创建</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：用户可以通过</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ESL</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编辑器创建</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，选择数据源、添加转换操作和设置输出结果。</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6.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导出和分享</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：创建完</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后，可以将它导出为图片或</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PDF</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文件，方便分享和展示。</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7.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动态更新</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支持动态更新，可以根据数据的变化自动更新输出结果，提高数据分析的效率和准确性。</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的优势：</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8.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直观易懂</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使用图形化的方式来描述数据转换的过程，更容易被用户理解和接受。</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9.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高效实用</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可以帮助用户更好地理解数据转换的逻辑，提高数据分析的效率和准确性。</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10. </a:t>
            </a:r>
            <a:r>
              <a:rPr kumimoji="0" lang="zh-CN" altLang="en-US" sz="48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可扩展性</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a:t>
            </a:r>
            <a:r>
              <a:rPr kumimoji="0" lang="en-US" altLang="zh-CN"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48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可以方便地添加新的数据源和转换操作，支持复杂的数据分析和可视化需求。</a:t>
            </a:r>
            <a:r>
              <a:rPr kumimoji="0" lang="zh-CN" altLang="en-US" sz="14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总结：</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ESL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是一种重要的数据分析工具，它使用图形化的方式来描述数据输出的流程和结果，帮助用户更好地理解和使用</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中的数据分析和可视化功能。通过创建</a:t>
            </a:r>
            <a:r>
              <a:rPr kumimoji="0" lang="en-US" altLang="zh-CN"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4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，用户可以直观地理解数据转换的逻辑，提高数据分析的效率和准确性，同时支持动态更新和可扩展性，满足复杂的数据分析和可视化需求。</a:t>
            </a:r>
          </a:p>
        </p:txBody>
      </p:sp>
      <p:sp>
        <p:nvSpPr>
          <p:cNvPr id="4" name="标题">
            <a:extLst>
              <a:ext uri="{FF2B5EF4-FFF2-40B4-BE49-F238E27FC236}">
                <a16:creationId xmlns:a16="http://schemas.microsoft.com/office/drawing/2014/main" id="{CC39A087-F527-C8AC-0BD4-009383DDAA61}"/>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dirty="0">
                <a:ln>
                  <a:noFill/>
                </a:ln>
                <a:effectLst/>
                <a:uLnTx/>
                <a:uFillTx/>
                <a:latin typeface="+mj-ea"/>
                <a:ea typeface="+mj-ea"/>
                <a:cs typeface="微软雅黑" panose="020B0503020204020204" charset="-122"/>
                <a:sym typeface="思源黑体 CN" panose="020B0500000000000000" pitchFamily="34" charset="-122"/>
              </a:rPr>
              <a:t>Output Diagram</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459645849"/>
      </p:ext>
    </p:extLst>
  </p:cSld>
  <p:clrMapOvr>
    <a:masterClrMapping/>
  </p:clrMapOvr>
  <p:transition spd="slow">
    <p:cover dir="lu"/>
  </p:transition>
</p:sld>
</file>

<file path=ppt/tags/tag1.xml><?xml version="1.0" encoding="utf-8"?>
<p:tagLst xmlns:a="http://schemas.openxmlformats.org/drawingml/2006/main" xmlns:r="http://schemas.openxmlformats.org/officeDocument/2006/relationships" xmlns:p="http://schemas.openxmlformats.org/presentationml/2006/main">
  <p:tag name="TAG_COVER_TYPE" val="插图"/>
  <p:tag name="TAG_COVER_THEME_COLOR" val="蓝色系"/>
  <p:tag name="YOO_PPT_THEMETITLE" val="Excel Domain Specific Language"/>
  <p:tag name="TAG_PRESENTATION_STYLE" val="极简"/>
  <p:tag name="TAG_CHATPPT_ID" val="60fe70f552e54976a1c02bf6fc720898"/>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 name="YOO_CHAT_DIAGRAM_SHAPETYPE" val="YOO_CHATSHAPE_DIAGRAM_TITLE"/>
  <p:tag name="YOO_CHAT_DIAGRAM_ID" val="d7b6d76d-fb30-434a-9422-f71b047ef591"/>
  <p:tag name="YOO_CHAT_DIAGRAM_ALIGN" val="VAlign"/>
  <p:tag name="YOO_CHAT_DIAGRAM_GROUP" val="3"/>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5H3.99998V17H44V5Z&quot; fill=&quot;#2F88FF&quot; stroke=&quot;black&quot; stroke-width=&quot;4&quot; stroke-linejoin=&quot;round&quot;/&gt;&#10;&lt;path d=&quot;M3.99998 41.0301L16.1756 28.7293L22.7549 35.0301L30.7982 27L35.2786 31.368&quot; stroke=&quot;black&quot; stroke-width=&quot;4&quot; stroke-linecap=&quot;round&quot; stroke-linejoin=&quot;round&quot;/&gt;&#10;&lt;path d=&quot;M44 16.1719V42.1719&quot; stroke=&quot;black&quot; stroke-width=&quot;4&quot; stroke-linecap=&quot;round&quot;/&gt;&#10;&lt;path d=&quot;M3.99998 16.1719V30.1719&quot; stroke=&quot;black&quot; stroke-width=&quot;4&quot; stroke-linecap=&quot;round&quot;/&gt;&#10;&lt;path d=&quot;M13.0155 43H44&quot; stroke=&quot;black&quot; stroke-width=&quot;4&quot; stroke-linecap=&quot;round&quot;/&gt;&#10;&lt;path d=&quot;M17 11H38&quot; stroke=&quot;white&quot; stroke-width=&quot;4&quot; stroke-linecap=&quot;round&quot;/&gt;&#10;&lt;path d=&quot;M9.99998 10.9966H11&quot; stroke=&quot;white&quot; stroke-width=&quot;4&quot; stroke-linecap=&quot;round&quot;/&gt;&#10;&lt;/svg&gt;"/>
</p:tagLst>
</file>

<file path=ppt/tags/tag10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16C44 22.6274 38.6274 28 32 28C29.9733 28 28.0639 27.4975 26.3896 26.6104L9 44L4 39L21.3896 21.6104C20.5025 19.9361 20 18.0267 20 16C20 9.37258 25.3726 4 32 4C34.0267 4 35.9361 4.50245 37.6104 5.38959L30 13L35 18L42.6104 10.3896C43.4975 12.0639 44 13.9733 44 16Z&quot; fill=&quot;#2F88FF&quot; stroke=&quot;black&quot; stroke-width=&quot;4&quot; stroke-linecap=&quot;round&quot; stroke-linejoin=&quot;round&quot;/&gt;&#10;&lt;/svg&gt;"/>
</p:tagLst>
</file>

<file path=ppt/tags/tag10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5V30H42V5&quot; stroke=&quot;black&quot; stroke-width=&quot;4&quot; stroke-linecap=&quot;round&quot; stroke-linejoin=&quot;round&quot;/&gt;&#10;&lt;path d=&quot;M30.0367 10.0001L24.9999 15.0143L30.0367 20.1118&quot; stroke=&quot;black&quot; stroke-width=&quot;4&quot; stroke-linecap=&quot;round&quot; stroke-linejoin=&quot;round&quot;/&gt;&#10;&lt;path d=&quot;M30 37L24 43L18 37&quot; stroke=&quot;black&quot; stroke-width=&quot;4&quot; stroke-linecap=&quot;round&quot; stroke-linejoin=&quot;round&quot;/&gt;&#10;&lt;path d=&quot;M24 30V43&quot; stroke=&quot;black&quot; stroke-width=&quot;4&quot; stroke-linecap=&quot;round&quot; stroke-linejoin=&quot;round&quot;/&gt;&#10;&lt;path d=&quot;M20 9.00195V21.0001&quot; stroke=&quot;black&quot; stroke-width=&quot;4&quot; stroke-linecap=&quot;round&quot;/&gt;&#10;&lt;/svg&gt;"/>
</p:tagLst>
</file>

<file path=ppt/tags/tag10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fill-rule=&quot;evenodd&quot; clip-rule=&quot;evenodd&quot; d=&quot;M24 44C35.0457 44 44 35.0457 44 24C44 12.9543 35.0457 4 24 4C12.9543 4 4 12.9543 4 24C4 35.0457 12.9543 44 24 44Z&quot; stroke=&quot;black&quot; stroke-width=&quot;4&quot; stroke-linecap=&quot;round&quot; stroke-linejoin=&quot;round&quot;/&gt;&#10;&lt;path d=&quot;M24 23C26.7614 23 29 20.7614 29 18C29 15.2386 26.7614 13 24 13C21.2386 13 19 15.2386 19 18C19 20.7614 21.2386 23 24 23Z&quot; fill=&quot;#2F88FF&quot; stroke=&quot;black&quot; stroke-width=&quot;4&quot; stroke-linejoin=&quot;round&quot;/&gt;&#10;&lt;path d=&quot;M10.022 38.332C10.3657 33.1206 14.7016 29 20 29H28C33.2914 29 37.6229 33.1097 37.9767 38.3113&quot; stroke=&quot;black&quot; stroke-width=&quot;4&quot; stroke-linecap=&quot;round&quot; stroke-linejoin=&quot;round&quot;/&gt;&#10;&lt;/svg&gt;"/>
</p:tagLst>
</file>

<file path=ppt/tags/tag106.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06d7932d6f3141069161df4daa9db302.png"/>
</p:tagLst>
</file>

<file path=ppt/tags/tag10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2"/>
</p:tagLst>
</file>

<file path=ppt/tags/tag10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2"/>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d7b6d76d-fb30-434a-9422-f71b047ef591"/>
  <p:tag name="YOO_CHAT_DIAGRAM_ALIGN" val="VAlign"/>
  <p:tag name="YOO_CHAT_DIAGRAM_GROUP" val="3"/>
</p:tagLst>
</file>

<file path=ppt/tags/tag110.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6&quot; y=&quot;6&quot; width=&quot;36&quot; height=&quot;36&quot; rx=&quot;3&quot; fill=&quot;#2F88FF&quot; stroke=&quot;black&quot; stroke-width=&quot;4&quot; stroke-linecap=&quot;round&quot; stroke-linejoin=&quot;round&quot;/&gt;&#10;&lt;path d=&quot;M12 32V36&quot; stroke=&quot;white&quot; stroke-width=&quot;4&quot; stroke-linecap=&quot;round&quot;/&gt;&#10;&lt;path d=&quot;M18 24V36&quot; stroke=&quot;white&quot; stroke-width=&quot;4&quot; stroke-linecap=&quot;round&quot;/&gt;&#10;&lt;path d=&quot;M24 28V36&quot; stroke=&quot;white&quot; stroke-width=&quot;4&quot; stroke-linecap=&quot;round&quot;/&gt;&#10;&lt;/svg&gt;"/>
</p:tagLst>
</file>

<file path=ppt/tags/tag11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6&quot; y=&quot;6&quot; width=&quot;36&quot; height=&quot;36&quot; rx=&quot;3&quot; stroke=&quot;black&quot; stroke-width=&quot;4&quot; stroke-linejoin=&quot;round&quot;/&gt;&#10;&lt;path d=&quot;M6 17H42&quot; stroke=&quot;black&quot; stroke-width=&quot;4&quot; stroke-linecap=&quot;round&quot; stroke-linejoin=&quot;round&quot;/&gt;&#10;&lt;path d=&quot;M17 42V17&quot; stroke=&quot;black&quot; stroke-width=&quot;4&quot; stroke-linecap=&quot;round&quot; stroke-linejoin=&quot;round&quot;/&gt;&#10;&lt;/svg&gt;"/>
</p:tagLst>
</file>

<file path=ppt/tags/tag11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1 13.9997L24 4L7 13.9997V33.9998L24 44L41 33.9998V13.9997Z&quot; fill=&quot;#2F88FF&quot; stroke=&quot;black&quot; stroke-width=&quot;4&quot; stroke-linejoin=&quot;round&quot;/&gt;&#10;&lt;path d=&quot;M16 18.9976L23.9932 24.0002L31.9951 18.9976&quot; stroke=&quot;white&quot; stroke-width=&quot;4&quot; stroke-linecap=&quot;round&quot; stroke-linejoin=&quot;round&quot;/&gt;&#10;&lt;path d=&quot;M24 24V33&quot; stroke=&quot;white&quot; stroke-width=&quot;4&quot; stroke-linecap=&quot;round&quot; stroke-linejoin=&quot;round&quot;/&gt;&#10;&lt;/svg&gt;"/>
</p:tagLst>
</file>

<file path=ppt/tags/tag11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g clip-path=&quot;url(#clip0_12383_8639)&quot;&gt;&#10;&lt;path fill-rule=&quot;evenodd&quot; clip-rule=&quot;evenodd&quot; d=&quot;M24 4L15 19.9803H33L24 4Z&quot; fill=&quot;#2F88FF&quot; stroke=&quot;black&quot; stroke-width=&quot;4&quot; stroke-linejoin=&quot;round&quot;/&gt;&#10;&lt;path d=&quot;M24 19.9805L24.0083 44.0001&quot; stroke=&quot;black&quot; stroke-width=&quot;4&quot; stroke-linecap=&quot;round&quot;/&gt;&#10;&lt;path d=&quot;M11.3466 25.9746L1.99998 42.0001H17.0045&quot; stroke=&quot;black&quot; stroke-width=&quot;4&quot; stroke-linecap=&quot;round&quot; stroke-linejoin=&quot;round&quot;/&gt;&#10;&lt;path d=&quot;M9.10008 30.9951H17.0044&quot; stroke=&quot;black&quot; stroke-width=&quot;4&quot; stroke-linecap=&quot;round&quot;/&gt;&#10;&lt;path d=&quot;M36.7477 25.9746L46.0943 42.0001H31&quot; stroke=&quot;black&quot; stroke-width=&quot;4&quot; stroke-linecap=&quot;round&quot; stroke-linejoin=&quot;round&quot;/&gt;&#10;&lt;path d=&quot;M39.0943 30.9951H31.1002&quot; stroke=&quot;black&quot; stroke-width=&quot;4&quot; stroke-linecap=&quot;round&quot;/&gt;&#10;&lt;/g&gt;&#10;&lt;defs&gt;&#10;&lt;clipPath id=&quot;clip0_12383_8639&quot;&gt;&#10;&lt;rect width=&quot;48&quot; height=&quot;48&quot; fill=&quot;white&quot;/&gt;&#10;&lt;/clipPath&gt;&#10;&lt;/defs&gt;&#10;&lt;/svg&gt;"/>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 name="YOO_CHAT_DIAGRAM_SHAPETYPE" val="YOO_CHATSHAPE_DIAGRAM_TITLE"/>
  <p:tag name="YOO_CHAT_DIAGRAM_ID" val="d7b6d76d-fb30-434a-9422-f71b047ef591"/>
  <p:tag name="YOO_CHAT_DIAGRAM_ALIGN" val="VAlign"/>
  <p:tag name="YOO_CHAT_DIAGRAM_GROUP" val="2"/>
</p:tagLst>
</file>

<file path=ppt/tags/tag12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6 4C31.0294 4 27 8.02944 27 13V44H33V21.4879C33.9383 21.8195 34.9481 22 36 22C39.4829 22 42.5038 20.0216 44 17.1272V8.8728C42.5038 5.97844 39.4829 4 36 4Z&quot; fill=&quot;#2F88FF&quot; stroke=&quot;black&quot; stroke-width=&quot;4&quot; stroke-linecap=&quot;round&quot; stroke-linejoin=&quot;round&quot;/&gt;&#10;&lt;path d=&quot;M12 4C16.9706 4 21 8.02944 21 13V44H15V21.4879C14.0617 21.8195 13.0519 22 12 22C8.51707 22 5.49623 20.0216 4 17.1272V8.8728C5.49623 5.97844 8.51707 4 12 4Z&quot; fill=&quot;#2F88FF&quot; stroke=&quot;black&quot; stroke-width=&quot;4&quot; stroke-linecap=&quot;round&quot; stroke-linejoin=&quot;round&quot;/&gt;&#10;&lt;path d=&quot;M15 13H14&quot; stroke=&quot;white&quot; stroke-width=&quot;4&quot; stroke-linecap=&quot;round&quot; stroke-linejoin=&quot;round&quot;/&gt;&#10;&lt;path d=&quot;M33 13H34&quot; stroke=&quot;white&quot; stroke-width=&quot;4&quot; stroke-linecap=&quot;round&quot; stroke-linejoin=&quot;round&quot;/&gt;&#10;&lt;/svg&gt;"/>
</p:tagLst>
</file>

<file path=ppt/tags/tag12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9 6H9C7.34315 6 6 7.34315 6 9V39C6 40.6569 7.34315 42 9 42H39C40.6569 42 42 40.6569 42 39V9C42 7.34315 40.6569 6 39 6Z&quot; fill=&quot;#2F88FF&quot; stroke=&quot;black&quot; stroke-width=&quot;4&quot;/&gt;&#10;&lt;path d=&quot;M20 15L14 33&quot; stroke=&quot;white&quot; stroke-width=&quot;4&quot; stroke-linecap=&quot;round&quot; stroke-linejoin=&quot;round&quot;/&gt;&#10;&lt;path d=&quot;M32 33V25&quot; stroke=&quot;white&quot; stroke-width=&quot;4&quot; stroke-linecap=&quot;round&quot; stroke-linejoin=&quot;round&quot;/&gt;&#10;&lt;path d=&quot;M32 20V19&quot; stroke=&quot;white&quot; stroke-width=&quot;4&quot; stroke-linecap=&quot;round&quot; stroke-linejoin=&quot;round&quot;/&gt;&#10;&lt;path d=&quot;M20 15L26 33&quot; stroke=&quot;white&quot; stroke-width=&quot;4&quot; stroke-linecap=&quot;round&quot; stroke-linejoin=&quot;round&quot;/&gt;&#10;&lt;path d=&quot;M16 27H24&quot; stroke=&quot;white&quot; stroke-width=&quot;4&quot; stroke-linecap=&quot;round&quot; stroke-linejoin=&quot;round&quot;/&gt;&#10;&lt;/svg&gt;"/>
</p:tagLst>
</file>

<file path=ppt/tags/tag122.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cdece57adb054434a56aa795deb9fd23.png"/>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ee15490f5b6c4e82a88d05bc5fb7a9e5.png"/>
  <p:tag name="TAG_CHATSHAPE_IMAGE_URL" val="https://image.yoojober.com/ppt-illustration/TI/cb0882ca-f576-11ed-afbb-b42e99e89dc7.png"/>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127c9dce219243d29d244bd087aeaa07.png"/>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40b70dac0ad44feebd0678255b0f09e4.png"/>
  <p:tag name="TAG_CHATSHAPE_IMAGE_URL" val="https://download.yoo-ai.com/copydone/20231015/42c731e6-6b64-11ee-8bbf-fa163e3b0a47.png"/>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2deee47d879c47f5a94531d85bcfdeb4.png"/>
  <p:tag name="TAG_CHATSHAPE_IMAGE_URL" val="https://image.yoojober.com/ppt-illustration/EF/051eb2fc-f578-11ed-9a93-b42e99e89dc7.png"/>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d7b6d76d-fb30-434a-9422-f71b047ef591"/>
  <p:tag name="YOO_CHAT_DIAGRAM_ALIGN" val="VAlign"/>
  <p:tag name="YOO_CHAT_DIAGRAM_GROUP" val="2"/>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1.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1"/>
</p:tagLst>
</file>

<file path=ppt/tags/tag132.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1"/>
</p:tagLst>
</file>

<file path=ppt/tags/tag13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 name="YOO_CHAT_DIAGRAM_SHAPETYPE" val="YOO_CHATSHAPE_DIAGRAM_TITLE"/>
  <p:tag name="YOO_CHAT_DIAGRAM_ID" val="d7b6d76d-fb30-434a-9422-f71b047ef591"/>
  <p:tag name="YOO_CHAT_DIAGRAM_ALIGN" val="VAlign"/>
  <p:tag name="YOO_CHAT_DIAGRAM_GROUP" val="1"/>
</p:tagLst>
</file>

<file path=ppt/tags/tag15.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d7b6d76d-fb30-434a-9422-f71b047ef591"/>
  <p:tag name="YOO_CHAT_DIAGRAM_ALIGN" val="VAlign"/>
  <p:tag name="YOO_CHAT_DIAGRAM_GROUP" val="1"/>
</p:tagLst>
</file>

<file path=ppt/tags/tag16.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1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2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2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3.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34.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35.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37.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KEYWORD"/>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2291"/>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DECORATION_TEXT"/>
</p:tagLst>
</file>

<file path=ppt/tags/tag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11C44 9.34315 42.6569 8 41 8H7C5.34315 8 4 9.34315 4 11V20H44V11Z&quot; fill=&quot;#2F88FF&quot; stroke=&quot;black&quot; stroke-width=&quot;4&quot; stroke-linecap=&quot;round&quot; stroke-linejoin=&quot;round&quot;/&gt;&#10;&lt;path d=&quot;M4.1123 39.0301L16.2879 26.7293L22.8672 33.0301L30.9105 26L35.391 30.368&quot; stroke=&quot;black&quot; stroke-width=&quot;4&quot; stroke-linecap=&quot;round&quot; stroke-linejoin=&quot;round&quot;/&gt;&#10;&lt;path d=&quot;M44 18V37C44 38.6569 42.6569 40 41 40H12&quot; stroke=&quot;black&quot; stroke-width=&quot;4&quot; stroke-linecap=&quot;round&quot; stroke-linejoin=&quot;round&quot;/&gt;&#10;&lt;path d=&quot;M19.1118 14H37.1118&quot; stroke=&quot;white&quot; stroke-width=&quot;4&quot; stroke-linecap=&quot;round&quot; stroke-linejoin=&quot;round&quot;/&gt;&#10;&lt;path d=&quot;M11.1108 14H13.1108&quot; stroke=&quot;white&quot; stroke-width=&quot;4&quot; stroke-linecap=&quot;round&quot; stroke-linejoin=&quot;round&quot;/&gt;&#10;&lt;path d=&quot;M4 18V27&quot; stroke=&quot;black&quot; stroke-width=&quot;4&quot; stroke-linecap=&quot;round&quot; stroke-linejoin=&quot;round&quot;/&gt;&#10;&lt;/svg&gt;"/>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SLIDE_CAN_ADD_NAVIGATION" val="1"/>
  <p:tag name="KSO_WM_SLIDE_ID" val="diagram20217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5"/>
  <p:tag name="KSO_WM_SLIDE_POSITION" val="0*47"/>
  <p:tag name="KSO_WM_TAG_VERSION" val="1.0"/>
  <p:tag name="KSO_WM_BEAUTIFY_FLAG" val="#wm#"/>
  <p:tag name="KSO_WM_TEMPLATE_CATEGORY" val="diagram"/>
  <p:tag name="KSO_WM_TEMPLATE_INDEX" val="20217183"/>
  <p:tag name="KSO_WM_SLIDE_LAYOUT" val="a_d_f"/>
  <p:tag name="KSO_WM_SLIDE_LAYOUT_CNT" val="1_1_1"/>
  <p:tag name="KSO_WM_CHIP_XID" val="5f320d1c9c36e2348c3efb02"/>
  <p:tag name="KSO_WM_CHIP_DECFILLPROP" val="[]"/>
  <p:tag name="KSO_WM_SLIDE_LAYOUT_INFO" val="{&quot;id&quot;:&quot;2021-04-01T15:59:01&quot;,&quot;maxSize&quot;:{&quot;size1&quot;:29},&quot;minSize&quot;:{&quot;size1&quot;:29},&quot;normalSize&quot;:{&quot;size1&quot;:29},&quot;subLayout&quot;:[{&quot;direction&quot;:1,&quot;id&quot;:&quot;2021-04-01T15:59:01&quot;,&quot;maxSize&quot;:{&quot;size1&quot;:62.6},&quot;minSize&quot;:{&quot;size1&quot;:62.6},&quot;normalSize&quot;:{&quot;size1&quot;:62.6},&quot;subLayout&quot;:[{&quot;id&quot;:&quot;2021-04-01T15:59:01&quot;,&quot;margin&quot;:{&quot;bottom&quot;:0.4230000674724579,&quot;left&quot;:1.6929999589920044,&quot;right&quot;:0.02600000612437725,&quot;top&quot;:2.117000102996826},&quot;type&quot;:0},{&quot;id&quot;:&quot;2021-04-01T15:59:01&quot;,&quot;margin&quot;:{&quot;bottom&quot;:0.4230000674724579,&quot;left&quot;:2.2930002212524414,&quot;right&quot;:0.847000002861023,&quot;top&quot;:2.117000102996826},&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6929999589920044,&quot;right&quot;:0.8199999928474426,&quot;top&quot;:0.8380001783370972},&quot;type&quot;:0},{&quot;id&quot;:&quot;2021-04-01T15:59:01&quot;,&quot;margin&quot;:{&quot;bottom&quot;:1.6929999589920044,&quot;left&quot;:0.02600000612437725,&quot;right&quot;:1.6929999589920044,&quot;top&quot;:0.847000002861023},&quot;type&quot;:0}],&quot;type&quot;:0}],&quot;type&quot;:0}"/>
  <p:tag name="KSO_WM_CHIP_GROUPID" val="5f320d1c9c36e2348c3efb01"/>
  <p:tag name="KSO_WM_SLIDE_BK_DARK_LIGHT" val="2"/>
  <p:tag name="KSO_WM_SLIDE_BACKGROUND_TYPE" val="general"/>
  <p:tag name="KSO_WM_SLIDE_SUPPORT_FEATURE_TYPE" val="0"/>
  <p:tag name="KSO_WM_TEMPLATE_ASSEMBLE_XID" val="60656fa94054ed1e2fb80e9a"/>
  <p:tag name="KSO_WM_TEMPLATE_ASSEMBLE_GROUPID" val="60656fa94054ed1e2fb80e9a"/>
  <p:tag name="TAG_CONTENT_TYPE" val="1标题1内容1图"/>
  <p:tag name="YOO_CHATPAGE_TYPE" val="YOO_CHATPAGE_CONTENT"/>
  <p:tag name="YOO_CHATPPT_CONTENT" val="1"/>
</p:tagLst>
</file>

<file path=ppt/tags/tag5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c88e76d59804ff7b1d4a6329109a5cd"/>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7183_1*i*1"/>
  <p:tag name="KSO_WM_TEMPLATE_CATEGORY" val="diagram"/>
  <p:tag name="KSO_WM_TEMPLATE_INDEX" val="2021718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d1c9c36e2348c3efb01"/>
  <p:tag name="KSO_WM_CHIP_XID" val="5f320d1c9c36e2348c3efb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a"/>
  <p:tag name="KSO_WM_TEMPLATE_ASSEMBLE_GROUPID" val="60656fa94054ed1e2fb80e9a"/>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28860fceda434fa895d04467eb958748.png"/>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3/10/1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61.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62.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034d4ff044b54bd987714218966a3642.png"/>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4f3c9dd8dc024b399fb9783d22507c1a.png"/>
  <p:tag name="TAG_CHATSHAPE_IMAGE_URL" val="https://image.yoojober.com/ppt-illustration/ME/9d1a97e5-08f2-11ee-b4a6-b42e99e89dc7.png"/>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68ff547c7c074d959539fd51cb219ead.png"/>
  <p:tag name="TAG_CHATSHAPE_IMAGE_URL" val="https://image.yoojober.com/ppt-illustration/IT/cf4b0be6-08f3-11ee-9c97-b42e99e89dc7.png"/>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68.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jiangty5\AppData\Roaming\BIYOO\temp\12bc227997e142fabbf5efedfc491534.png"/>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jiangty5\AppData\Roaming\BIYOO\temp\4a4bb08213d44c2d9f9035281acab71b.png"/>
  <p:tag name="TAG_CHATSHAPE_IMAGE_URL" val="https://download.yoo-ai.com/copydone/20231015/96147256-6b63-11ee-8801-fa163e3b0a47.png"/>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7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 name="YOO_CHAT_DIAGRAM_SHAPETYPE" val="YOO_CHATSHAPE_DIAGRAM_TITLE"/>
  <p:tag name="YOO_CHAT_DIAGRAM_ID" val="d7b6d76d-fb30-434a-9422-f71b047ef591"/>
  <p:tag name="YOO_CHAT_DIAGRAM_ALIGN" val="VAlign"/>
  <p:tag name="YOO_CHAT_DIAGRAM_GROUP" val="4"/>
</p:tagLst>
</file>

<file path=ppt/tags/tag80.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8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c5dd73123a314e5f803a65b2a37587ba.png"/>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8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d7b6d76d-fb30-434a-9422-f71b047ef591"/>
  <p:tag name="YOO_CHAT_DIAGRAM_ALIGN" val="VAlign"/>
  <p:tag name="YOO_CHAT_DIAGRAM_GROUP" val="4"/>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2.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9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heme/theme1.xml><?xml version="1.0" encoding="utf-8"?>
<a:theme xmlns:a="http://schemas.openxmlformats.org/drawingml/2006/main" name="Office 主题​​_439978890">
  <a:themeElements>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670241541">
  <a:themeElements>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_-556519020">
  <a:themeElements>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_2113221002">
  <a:themeElements>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0.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1.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2.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3.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4.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5.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6.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7.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8.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19.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0.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1.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2.xml><?xml version="1.0" encoding="utf-8"?>
<a:themeOverride xmlns:a="http://schemas.openxmlformats.org/drawingml/2006/main">
  <a:clrScheme name="极简-浅">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3.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4.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5.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6.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7.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8.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29.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0.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1.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2.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3.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4.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35.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4.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5.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6.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7.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8.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ppt/theme/themeOverride9.xml><?xml version="1.0" encoding="utf-8"?>
<a:themeOverride xmlns:a="http://schemas.openxmlformats.org/drawingml/2006/main">
  <a:clrScheme name="自定义 9">
    <a:dk1>
      <a:srgbClr val="000D10"/>
    </a:dk1>
    <a:lt1>
      <a:srgbClr val="FFFFFF"/>
    </a:lt1>
    <a:dk2>
      <a:srgbClr val="FFFFFF"/>
    </a:dk2>
    <a:lt2>
      <a:srgbClr val="454B5F"/>
    </a:lt2>
    <a:accent1>
      <a:srgbClr val="55D2F7"/>
    </a:accent1>
    <a:accent2>
      <a:srgbClr val="09A6F3"/>
    </a:accent2>
    <a:accent3>
      <a:srgbClr val="0A85ED"/>
    </a:accent3>
    <a:accent4>
      <a:srgbClr val="0C63E7"/>
    </a:accent4>
    <a:accent5>
      <a:srgbClr val="0D41E1"/>
    </a:accent5>
    <a:accent6>
      <a:srgbClr val="0F0FDF"/>
    </a:accent6>
    <a:hlink>
      <a:srgbClr val="55D2F7"/>
    </a:hlink>
    <a:folHlink>
      <a:srgbClr val="09A6F3"/>
    </a:folHlink>
  </a:clrScheme>
</a:themeOverride>
</file>

<file path=docProps/app.xml><?xml version="1.0" encoding="utf-8"?>
<Properties xmlns="http://schemas.openxmlformats.org/officeDocument/2006/extended-properties" xmlns:vt="http://schemas.openxmlformats.org/officeDocument/2006/docPropsVTypes">
  <Template/>
  <TotalTime>82</TotalTime>
  <Words>2561</Words>
  <Application>Microsoft Office PowerPoint</Application>
  <PresentationFormat>Widescreen</PresentationFormat>
  <Paragraphs>100</Paragraphs>
  <Slides>14</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14</vt:i4>
      </vt:variant>
    </vt:vector>
  </HeadingPairs>
  <TitlesOfParts>
    <vt:vector size="26" baseType="lpstr">
      <vt:lpstr>Roboto Regular</vt:lpstr>
      <vt:lpstr>等线</vt:lpstr>
      <vt:lpstr>等线 Light</vt:lpstr>
      <vt:lpstr>微软雅黑</vt:lpstr>
      <vt:lpstr>Arial</vt:lpstr>
      <vt:lpstr>Calibri</vt:lpstr>
      <vt:lpstr>Franklin Gothic Book</vt:lpstr>
      <vt:lpstr>Franklin Gothic Medium</vt:lpstr>
      <vt:lpstr>Office 主题​​_439978890</vt:lpstr>
      <vt:lpstr>Office 主题​​_670241541</vt:lpstr>
      <vt:lpstr>2_Office Theme_-556519020</vt:lpstr>
      <vt:lpstr>1_Office Theme_2113221002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Tianyuan TY5 Jiang</dc:creator>
  <cp:lastModifiedBy>Tianyuan TY5 Jiang</cp:lastModifiedBy>
  <cp:revision>5</cp:revision>
  <dcterms:created xsi:type="dcterms:W3CDTF">2023-10-15T14:02:08Z</dcterms:created>
  <dcterms:modified xsi:type="dcterms:W3CDTF">2023-10-15T15:24:16Z</dcterms:modified>
</cp:coreProperties>
</file>